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6" r:id="rId3"/>
    <p:sldId id="275" r:id="rId4"/>
    <p:sldId id="287" r:id="rId5"/>
    <p:sldId id="264" r:id="rId6"/>
    <p:sldId id="288" r:id="rId7"/>
    <p:sldId id="286" r:id="rId8"/>
    <p:sldId id="293" r:id="rId9"/>
    <p:sldId id="290" r:id="rId10"/>
    <p:sldId id="294" r:id="rId11"/>
    <p:sldId id="291" r:id="rId12"/>
    <p:sldId id="292" r:id="rId13"/>
    <p:sldId id="295" r:id="rId14"/>
    <p:sldId id="297" r:id="rId15"/>
    <p:sldId id="296" r:id="rId16"/>
    <p:sldId id="298" r:id="rId17"/>
    <p:sldId id="299" r:id="rId18"/>
    <p:sldId id="285" r:id="rId19"/>
    <p:sldId id="261" r:id="rId20"/>
    <p:sldId id="260" r:id="rId21"/>
    <p:sldId id="259" r:id="rId22"/>
    <p:sldId id="280" r:id="rId23"/>
    <p:sldId id="258" r:id="rId24"/>
    <p:sldId id="25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297A74-834B-4C51-B8A0-03ABC5C66F7F}" v="1266" dt="2023-12-05T20:05:34.870"/>
    <p1510:client id="{DA1C8C8B-B970-4F27-9C3D-E36A3B505897}" v="138" dt="2023-12-04T09:36:27.724"/>
    <p1510:client id="{EF7ACA10-FFEA-4F12-B556-C8F061EE5BC3}" v="17" dt="2023-12-04T07:53:07.3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7A62A428-FBA8-8099-19C5-5C0BF079E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" y="-5953"/>
            <a:ext cx="12191999" cy="686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5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9066880-EE86-4F46-7770-7B3968514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en-US" altLang="ko-KR" sz="3200" b="1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30377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스마트홈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</a:t>
            </a: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회로 제작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03D80-B235-166A-9C17-7B12C55E32F7}"/>
              </a:ext>
            </a:extLst>
          </p:cNvPr>
          <p:cNvSpPr txBox="1"/>
          <p:nvPr/>
        </p:nvSpPr>
        <p:spPr>
          <a:xfrm>
            <a:off x="1158417" y="5095547"/>
            <a:ext cx="2928572" cy="9561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스마트 </a:t>
            </a:r>
            <a:r>
              <a:rPr lang="ko-KR" altLang="en-US" sz="2000" b="1" err="1">
                <a:solidFill>
                  <a:srgbClr val="3F3F3F"/>
                </a:solidFill>
                <a:ea typeface="맑은 고딕"/>
              </a:rPr>
              <a:t>도어락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(RFID)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08AEE5-CA25-93E4-3811-47490102F337}"/>
              </a:ext>
            </a:extLst>
          </p:cNvPr>
          <p:cNvSpPr/>
          <p:nvPr/>
        </p:nvSpPr>
        <p:spPr>
          <a:xfrm>
            <a:off x="1518010" y="2567891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스크린샷, 상징, 그래픽, 원이(가) 표시된 사진&#10;&#10;자동 생성된 설명">
            <a:extLst>
              <a:ext uri="{FF2B5EF4-FFF2-40B4-BE49-F238E27FC236}">
                <a16:creationId xmlns:a16="http://schemas.microsoft.com/office/drawing/2014/main" id="{0D2B0783-6E77-000B-2F7D-0B7780A5E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603" y="3063761"/>
            <a:ext cx="1190446" cy="1147314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AD1E9F-6F94-876F-84E0-BA4D0A4CE467}"/>
              </a:ext>
            </a:extLst>
          </p:cNvPr>
          <p:cNvCxnSpPr/>
          <p:nvPr/>
        </p:nvCxnSpPr>
        <p:spPr>
          <a:xfrm flipH="1">
            <a:off x="4412342" y="2270276"/>
            <a:ext cx="16932" cy="40833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1C1ECA66-EBB2-689D-C242-54CBD1505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495" y="2140325"/>
            <a:ext cx="3384247" cy="3907826"/>
          </a:xfrm>
          <a:prstGeom prst="rect">
            <a:avLst/>
          </a:prstGeom>
        </p:spPr>
      </p:pic>
      <p:pic>
        <p:nvPicPr>
          <p:cNvPr id="5" name="그림 4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35AABB1D-3EC4-0CBD-C61F-6E4DFFDF1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500" y="1894038"/>
            <a:ext cx="2824238" cy="467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03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9066880-EE86-4F46-7770-7B3968514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en-US" altLang="ko-KR" sz="3200" b="1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30377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스마트홈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</a:t>
            </a: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회로 제작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08AEE5-CA25-93E4-3811-47490102F337}"/>
              </a:ext>
            </a:extLst>
          </p:cNvPr>
          <p:cNvSpPr/>
          <p:nvPr/>
        </p:nvSpPr>
        <p:spPr>
          <a:xfrm>
            <a:off x="1518010" y="2434843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AD1E9F-6F94-876F-84E0-BA4D0A4CE467}"/>
              </a:ext>
            </a:extLst>
          </p:cNvPr>
          <p:cNvCxnSpPr/>
          <p:nvPr/>
        </p:nvCxnSpPr>
        <p:spPr>
          <a:xfrm flipH="1">
            <a:off x="4412342" y="2270276"/>
            <a:ext cx="16932" cy="40833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EEF7FCA9-CB17-24D7-6FEF-CFF69C21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674" y="2796719"/>
            <a:ext cx="1417028" cy="14097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79EF8A-2770-C279-7F28-1FC54B20F1DB}"/>
              </a:ext>
            </a:extLst>
          </p:cNvPr>
          <p:cNvSpPr txBox="1"/>
          <p:nvPr/>
        </p:nvSpPr>
        <p:spPr>
          <a:xfrm>
            <a:off x="1538463" y="4802428"/>
            <a:ext cx="2146519" cy="14178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latin typeface="맑은 고딕"/>
                <a:ea typeface="맑은 고딕"/>
              </a:rPr>
              <a:t>움직임 감지로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latin typeface="맑은 고딕"/>
                <a:ea typeface="맑은 고딕"/>
              </a:rPr>
              <a:t>조명 제어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latin typeface="맑은 고딕"/>
                <a:ea typeface="맑은 고딕"/>
              </a:rPr>
              <a:t>(</a:t>
            </a:r>
            <a:r>
              <a:rPr lang="ko-KR" sz="2000" b="1" err="1">
                <a:solidFill>
                  <a:srgbClr val="3F3F3F"/>
                </a:solidFill>
                <a:ea typeface="+mn-lt"/>
                <a:cs typeface="+mn-lt"/>
              </a:rPr>
              <a:t>PIR모션센서</a:t>
            </a:r>
            <a:r>
              <a:rPr lang="en-US" altLang="ko-KR" sz="2000" b="1">
                <a:solidFill>
                  <a:srgbClr val="3F3F3F"/>
                </a:solidFill>
                <a:ea typeface="+mn-lt"/>
                <a:cs typeface="+mn-lt"/>
              </a:rPr>
              <a:t>)</a:t>
            </a:r>
            <a:endParaRPr lang="ko-KR" altLang="en-US" sz="2000" b="1">
              <a:solidFill>
                <a:srgbClr val="3F3F3F"/>
              </a:solidFill>
              <a:ea typeface="+mn-lt"/>
              <a:cs typeface="+mn-lt"/>
            </a:endParaRPr>
          </a:p>
        </p:txBody>
      </p:sp>
      <p:pic>
        <p:nvPicPr>
          <p:cNvPr id="14" name="그림 13" descr="전자제품, 전기 배선, 케이블, 전자 공학이(가) 표시된 사진&#10;&#10;자동 생성된 설명">
            <a:extLst>
              <a:ext uri="{FF2B5EF4-FFF2-40B4-BE49-F238E27FC236}">
                <a16:creationId xmlns:a16="http://schemas.microsoft.com/office/drawing/2014/main" id="{6A0D7ACC-6D1F-0621-B5FC-394DD85CD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210" y="2302587"/>
            <a:ext cx="5065486" cy="381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76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9066880-EE86-4F46-7770-7B3968514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en-US" altLang="ko-KR" sz="3200" b="1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30377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스마트홈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</a:t>
            </a: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회로 제작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08AEE5-CA25-93E4-3811-47490102F337}"/>
              </a:ext>
            </a:extLst>
          </p:cNvPr>
          <p:cNvSpPr/>
          <p:nvPr/>
        </p:nvSpPr>
        <p:spPr>
          <a:xfrm>
            <a:off x="1518010" y="2434843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AD1E9F-6F94-876F-84E0-BA4D0A4CE467}"/>
              </a:ext>
            </a:extLst>
          </p:cNvPr>
          <p:cNvCxnSpPr/>
          <p:nvPr/>
        </p:nvCxnSpPr>
        <p:spPr>
          <a:xfrm flipH="1">
            <a:off x="4412342" y="2270276"/>
            <a:ext cx="16932" cy="40833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EEF7FCA9-CB17-24D7-6FEF-CFF69C21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674" y="2796719"/>
            <a:ext cx="1417028" cy="14097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79EF8A-2770-C279-7F28-1FC54B20F1DB}"/>
              </a:ext>
            </a:extLst>
          </p:cNvPr>
          <p:cNvSpPr txBox="1"/>
          <p:nvPr/>
        </p:nvSpPr>
        <p:spPr>
          <a:xfrm>
            <a:off x="1538463" y="4802428"/>
            <a:ext cx="2146519" cy="14178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latin typeface="맑은 고딕"/>
                <a:ea typeface="맑은 고딕"/>
              </a:rPr>
              <a:t>움직임 감지로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latin typeface="맑은 고딕"/>
                <a:ea typeface="맑은 고딕"/>
              </a:rPr>
              <a:t>조명 제어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latin typeface="맑은 고딕"/>
                <a:ea typeface="맑은 고딕"/>
              </a:rPr>
              <a:t>(</a:t>
            </a:r>
            <a:r>
              <a:rPr lang="ko-KR" sz="2000" b="1" err="1">
                <a:solidFill>
                  <a:srgbClr val="3F3F3F"/>
                </a:solidFill>
                <a:ea typeface="+mn-lt"/>
                <a:cs typeface="+mn-lt"/>
              </a:rPr>
              <a:t>PIR모션센서</a:t>
            </a:r>
            <a:r>
              <a:rPr lang="en-US" altLang="ko-KR" sz="2000" b="1">
                <a:solidFill>
                  <a:srgbClr val="3F3F3F"/>
                </a:solidFill>
                <a:ea typeface="+mn-lt"/>
                <a:cs typeface="+mn-lt"/>
              </a:rPr>
              <a:t>)</a:t>
            </a:r>
            <a:endParaRPr lang="ko-KR" altLang="en-US" sz="2000" b="1">
              <a:solidFill>
                <a:srgbClr val="3F3F3F"/>
              </a:solidFill>
              <a:ea typeface="+mn-lt"/>
              <a:cs typeface="+mn-lt"/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27A19DB-037D-3979-5F66-E31B11C6F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57" y="2002025"/>
            <a:ext cx="3940628" cy="42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75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9066880-EE86-4F46-7770-7B3968514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en-US" altLang="ko-KR" sz="3200" b="1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30377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스마트홈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</a:t>
            </a: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회로 제작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AD1E9F-6F94-876F-84E0-BA4D0A4CE467}"/>
              </a:ext>
            </a:extLst>
          </p:cNvPr>
          <p:cNvCxnSpPr/>
          <p:nvPr/>
        </p:nvCxnSpPr>
        <p:spPr>
          <a:xfrm flipH="1">
            <a:off x="4412342" y="2270276"/>
            <a:ext cx="16932" cy="40833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A47D8718-B383-90AC-2EEE-4CC024093525}"/>
              </a:ext>
            </a:extLst>
          </p:cNvPr>
          <p:cNvSpPr/>
          <p:nvPr/>
        </p:nvSpPr>
        <p:spPr>
          <a:xfrm>
            <a:off x="1531557" y="2348259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87BB1237-1BA2-4865-C786-5552D4A3E41A}"/>
              </a:ext>
            </a:extLst>
          </p:cNvPr>
          <p:cNvSpPr txBox="1"/>
          <p:nvPr/>
        </p:nvSpPr>
        <p:spPr>
          <a:xfrm>
            <a:off x="1550240" y="4829160"/>
            <a:ext cx="2146519" cy="96618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스마트 </a:t>
            </a:r>
            <a:r>
              <a:rPr lang="ko-KR" altLang="en-US" sz="2000" b="1" err="1">
                <a:solidFill>
                  <a:srgbClr val="3F3F3F"/>
                </a:solidFill>
                <a:ea typeface="맑은 고딕"/>
              </a:rPr>
              <a:t>온습도계</a:t>
            </a:r>
            <a:endParaRPr lang="ko-KR" altLang="en-US" sz="2000" b="1" err="1">
              <a:solidFill>
                <a:srgbClr val="3F3F3F"/>
              </a:solidFill>
              <a:latin typeface="Malgun Gothic"/>
              <a:ea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(</a:t>
            </a:r>
            <a:r>
              <a:rPr lang="ko-KR" altLang="en-US" sz="2000" b="1" err="1">
                <a:solidFill>
                  <a:srgbClr val="3F3F3F"/>
                </a:solidFill>
                <a:ea typeface="맑은 고딕"/>
              </a:rPr>
              <a:t>온습도</a:t>
            </a: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 센서)</a:t>
            </a:r>
            <a:endParaRPr lang="ko-KR" altLang="en-US" sz="2000" b="1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pic>
        <p:nvPicPr>
          <p:cNvPr id="20" name="그림 19" descr="클립아트, 그래픽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F6F0105D-DFF9-A82F-AE62-2BED955C7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347" y="2898549"/>
            <a:ext cx="1133475" cy="1133475"/>
          </a:xfrm>
          <a:prstGeom prst="rect">
            <a:avLst/>
          </a:prstGeom>
        </p:spPr>
      </p:pic>
      <p:pic>
        <p:nvPicPr>
          <p:cNvPr id="25" name="그림 24" descr="전기 배선, 케이블, 전자 공학, 전자제품이(가) 표시된 사진&#10;&#10;자동 생성된 설명">
            <a:extLst>
              <a:ext uri="{FF2B5EF4-FFF2-40B4-BE49-F238E27FC236}">
                <a16:creationId xmlns:a16="http://schemas.microsoft.com/office/drawing/2014/main" id="{55F8CD97-6C3D-E9A1-548C-5021B1A20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979526" y="1616530"/>
            <a:ext cx="4236471" cy="539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53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9066880-EE86-4F46-7770-7B3968514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en-US" altLang="ko-KR" sz="3200" b="1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30377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스마트홈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</a:t>
            </a: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회로 제작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AD1E9F-6F94-876F-84E0-BA4D0A4CE467}"/>
              </a:ext>
            </a:extLst>
          </p:cNvPr>
          <p:cNvCxnSpPr/>
          <p:nvPr/>
        </p:nvCxnSpPr>
        <p:spPr>
          <a:xfrm flipH="1">
            <a:off x="4412342" y="2270276"/>
            <a:ext cx="16932" cy="40833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A47D8718-B383-90AC-2EEE-4CC024093525}"/>
              </a:ext>
            </a:extLst>
          </p:cNvPr>
          <p:cNvSpPr/>
          <p:nvPr/>
        </p:nvSpPr>
        <p:spPr>
          <a:xfrm>
            <a:off x="1531557" y="2348259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87BB1237-1BA2-4865-C786-5552D4A3E41A}"/>
              </a:ext>
            </a:extLst>
          </p:cNvPr>
          <p:cNvSpPr txBox="1"/>
          <p:nvPr/>
        </p:nvSpPr>
        <p:spPr>
          <a:xfrm>
            <a:off x="1550240" y="4829160"/>
            <a:ext cx="2146519" cy="96618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스마트 </a:t>
            </a:r>
            <a:r>
              <a:rPr lang="ko-KR" altLang="en-US" sz="2000" b="1" err="1">
                <a:solidFill>
                  <a:srgbClr val="3F3F3F"/>
                </a:solidFill>
                <a:ea typeface="맑은 고딕"/>
              </a:rPr>
              <a:t>온습도계</a:t>
            </a:r>
            <a:endParaRPr lang="ko-KR" altLang="en-US" sz="2000" b="1" err="1">
              <a:solidFill>
                <a:srgbClr val="3F3F3F"/>
              </a:solidFill>
              <a:latin typeface="Malgun Gothic"/>
              <a:ea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(</a:t>
            </a:r>
            <a:r>
              <a:rPr lang="ko-KR" altLang="en-US" sz="2000" b="1" err="1">
                <a:solidFill>
                  <a:srgbClr val="3F3F3F"/>
                </a:solidFill>
                <a:ea typeface="맑은 고딕"/>
              </a:rPr>
              <a:t>온습도</a:t>
            </a: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 센서)</a:t>
            </a:r>
            <a:endParaRPr lang="ko-KR" altLang="en-US" sz="2000" b="1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pic>
        <p:nvPicPr>
          <p:cNvPr id="20" name="그림 19" descr="클립아트, 그래픽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F6F0105D-DFF9-A82F-AE62-2BED955C7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347" y="2898549"/>
            <a:ext cx="1133475" cy="1133475"/>
          </a:xfrm>
          <a:prstGeom prst="rect">
            <a:avLst/>
          </a:prstGeom>
        </p:spPr>
      </p:pic>
      <p:pic>
        <p:nvPicPr>
          <p:cNvPr id="2" name="그림 1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001093D9-0DD0-A2DC-2DD3-E21210D6F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420" y="1311125"/>
            <a:ext cx="3227447" cy="532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73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9066880-EE86-4F46-7770-7B3968514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en-US" altLang="ko-KR" sz="3200" b="1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30377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스마트홈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</a:t>
            </a: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회로 제작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AD1E9F-6F94-876F-84E0-BA4D0A4CE467}"/>
              </a:ext>
            </a:extLst>
          </p:cNvPr>
          <p:cNvCxnSpPr/>
          <p:nvPr/>
        </p:nvCxnSpPr>
        <p:spPr>
          <a:xfrm flipH="1">
            <a:off x="4412342" y="2270276"/>
            <a:ext cx="16932" cy="40833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A47D8718-B383-90AC-2EEE-4CC024093525}"/>
              </a:ext>
            </a:extLst>
          </p:cNvPr>
          <p:cNvSpPr/>
          <p:nvPr/>
        </p:nvSpPr>
        <p:spPr>
          <a:xfrm>
            <a:off x="1531557" y="2348259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87BB1237-1BA2-4865-C786-5552D4A3E41A}"/>
              </a:ext>
            </a:extLst>
          </p:cNvPr>
          <p:cNvSpPr txBox="1"/>
          <p:nvPr/>
        </p:nvSpPr>
        <p:spPr>
          <a:xfrm>
            <a:off x="1550240" y="5065005"/>
            <a:ext cx="2146519" cy="49449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LED 벽시계</a:t>
            </a:r>
            <a:endParaRPr lang="ko-KR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6C50B4E-1D48-237B-1532-0E575C903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538686" y="1805819"/>
            <a:ext cx="3662438" cy="4891314"/>
          </a:xfrm>
          <a:prstGeom prst="rect">
            <a:avLst/>
          </a:prstGeom>
        </p:spPr>
      </p:pic>
      <p:pic>
        <p:nvPicPr>
          <p:cNvPr id="3" name="그림 2" descr="시계, 디지털 시계, 스크린샷, 디자인이(가) 표시된 사진&#10;&#10;자동 생성된 설명">
            <a:extLst>
              <a:ext uri="{FF2B5EF4-FFF2-40B4-BE49-F238E27FC236}">
                <a16:creationId xmlns:a16="http://schemas.microsoft.com/office/drawing/2014/main" id="{5AA1803E-D24A-2A95-4D53-CDB6561F3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640" y="2857500"/>
            <a:ext cx="1181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42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9066880-EE86-4F46-7770-7B3968514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en-US" altLang="ko-KR" sz="3200" b="1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30377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스마트홈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</a:t>
            </a: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회로 제작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AD1E9F-6F94-876F-84E0-BA4D0A4CE467}"/>
              </a:ext>
            </a:extLst>
          </p:cNvPr>
          <p:cNvCxnSpPr/>
          <p:nvPr/>
        </p:nvCxnSpPr>
        <p:spPr>
          <a:xfrm flipH="1">
            <a:off x="4412342" y="2270276"/>
            <a:ext cx="16932" cy="40833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A47D8718-B383-90AC-2EEE-4CC024093525}"/>
              </a:ext>
            </a:extLst>
          </p:cNvPr>
          <p:cNvSpPr/>
          <p:nvPr/>
        </p:nvSpPr>
        <p:spPr>
          <a:xfrm>
            <a:off x="1531557" y="2348259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87BB1237-1BA2-4865-C786-5552D4A3E41A}"/>
              </a:ext>
            </a:extLst>
          </p:cNvPr>
          <p:cNvSpPr txBox="1"/>
          <p:nvPr/>
        </p:nvSpPr>
        <p:spPr>
          <a:xfrm>
            <a:off x="1550240" y="5065005"/>
            <a:ext cx="2146519" cy="49449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LED 벽시계</a:t>
            </a:r>
            <a:endParaRPr lang="ko-KR" dirty="0"/>
          </a:p>
        </p:txBody>
      </p:sp>
      <p:pic>
        <p:nvPicPr>
          <p:cNvPr id="3" name="그림 2" descr="시계, 디지털 시계, 스크린샷, 디자인이(가) 표시된 사진&#10;&#10;자동 생성된 설명">
            <a:extLst>
              <a:ext uri="{FF2B5EF4-FFF2-40B4-BE49-F238E27FC236}">
                <a16:creationId xmlns:a16="http://schemas.microsoft.com/office/drawing/2014/main" id="{5AA1803E-D24A-2A95-4D53-CDB6561F3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640" y="2857500"/>
            <a:ext cx="1181100" cy="1143000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BEC6638-2205-11CF-943B-7E26036DB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122" y="2064506"/>
            <a:ext cx="2561469" cy="4627940"/>
          </a:xfrm>
          <a:prstGeom prst="rect">
            <a:avLst/>
          </a:prstGeom>
        </p:spPr>
      </p:pic>
      <p:pic>
        <p:nvPicPr>
          <p:cNvPr id="9" name="그림 8" descr="텍스트, 문서, 폰트, 스크린샷이(가) 표시된 사진&#10;&#10;자동 생성된 설명">
            <a:extLst>
              <a:ext uri="{FF2B5EF4-FFF2-40B4-BE49-F238E27FC236}">
                <a16:creationId xmlns:a16="http://schemas.microsoft.com/office/drawing/2014/main" id="{DD2A9020-C83B-638E-5354-8E7429E29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298" y="2061029"/>
            <a:ext cx="2866547" cy="4610704"/>
          </a:xfrm>
          <a:prstGeom prst="rect">
            <a:avLst/>
          </a:prstGeom>
        </p:spPr>
      </p:pic>
      <p:pic>
        <p:nvPicPr>
          <p:cNvPr id="10" name="그림 9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754BE8B4-FA6E-2A0A-D8B5-9F5BBDB5E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8686" y="1348798"/>
            <a:ext cx="2743200" cy="3724977"/>
          </a:xfrm>
          <a:prstGeom prst="rect">
            <a:avLst/>
          </a:prstGeom>
        </p:spPr>
      </p:pic>
      <p:pic>
        <p:nvPicPr>
          <p:cNvPr id="13" name="그림 12" descr="텍스트, 폰트, 친필, 화이트이(가) 표시된 사진&#10;&#10;자동 생성된 설명">
            <a:extLst>
              <a:ext uri="{FF2B5EF4-FFF2-40B4-BE49-F238E27FC236}">
                <a16:creationId xmlns:a16="http://schemas.microsoft.com/office/drawing/2014/main" id="{423CA99E-72DB-52D1-FA63-5A3F2F320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8990" y="5163684"/>
            <a:ext cx="24384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10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9066880-EE86-4F46-7770-7B3968514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en-US" altLang="ko-KR" sz="3200" b="1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30377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스마트홈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</a:t>
            </a: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회로 제작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AD1E9F-6F94-876F-84E0-BA4D0A4CE467}"/>
              </a:ext>
            </a:extLst>
          </p:cNvPr>
          <p:cNvCxnSpPr/>
          <p:nvPr/>
        </p:nvCxnSpPr>
        <p:spPr>
          <a:xfrm flipH="1">
            <a:off x="7532913" y="2367038"/>
            <a:ext cx="16932" cy="40833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87DE4A51-CD47-EA2E-0E1B-9D416A4496DD}"/>
              </a:ext>
            </a:extLst>
          </p:cNvPr>
          <p:cNvSpPr/>
          <p:nvPr/>
        </p:nvSpPr>
        <p:spPr>
          <a:xfrm>
            <a:off x="2015686" y="2457116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1278E5A-7AFD-BD3D-031B-C7D35C112220}"/>
              </a:ext>
            </a:extLst>
          </p:cNvPr>
          <p:cNvSpPr/>
          <p:nvPr/>
        </p:nvSpPr>
        <p:spPr>
          <a:xfrm>
            <a:off x="4760986" y="2457116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귀걸이, 예술이(가) 표시된 사진&#10;&#10;자동 생성된 설명">
            <a:extLst>
              <a:ext uri="{FF2B5EF4-FFF2-40B4-BE49-F238E27FC236}">
                <a16:creationId xmlns:a16="http://schemas.microsoft.com/office/drawing/2014/main" id="{97FE70FE-EA87-C57E-E893-363D55E3F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591" y="2928257"/>
            <a:ext cx="1291771" cy="12796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7E51E7-A78A-BCA6-DCB7-8AE19547C574}"/>
              </a:ext>
            </a:extLst>
          </p:cNvPr>
          <p:cNvSpPr txBox="1"/>
          <p:nvPr/>
        </p:nvSpPr>
        <p:spPr>
          <a:xfrm>
            <a:off x="2028583" y="4935457"/>
            <a:ext cx="2146519" cy="96618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전등 제어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(조도 센서)</a:t>
            </a:r>
            <a:endParaRPr lang="ko-KR" altLang="en-US" sz="2000" b="1" dirty="0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pic>
        <p:nvPicPr>
          <p:cNvPr id="24" name="그림 23" descr="그래픽, 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CE057C2-A0C9-F62C-7DE3-AA77EE515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259" y="3034545"/>
            <a:ext cx="1200150" cy="12001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8DE902-78DF-7A24-29E8-B19B8A6297D8}"/>
              </a:ext>
            </a:extLst>
          </p:cNvPr>
          <p:cNvSpPr txBox="1"/>
          <p:nvPr/>
        </p:nvSpPr>
        <p:spPr>
          <a:xfrm>
            <a:off x="4783593" y="4940245"/>
            <a:ext cx="2146519" cy="14178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스마트 전등</a:t>
            </a:r>
            <a:endParaRPr lang="ko-KR" altLang="en-US" sz="2000" b="1" err="1">
              <a:solidFill>
                <a:srgbClr val="3F3F3F"/>
              </a:solidFill>
              <a:latin typeface="Malgun Gothic"/>
              <a:ea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스위치 제어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(기존 프로젝트)</a:t>
            </a:r>
            <a:endParaRPr lang="ko-KR" altLang="en-US" sz="2000" b="1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4C9DEE-4DAB-B79C-CD0E-6445E32DBDD2}"/>
              </a:ext>
            </a:extLst>
          </p:cNvPr>
          <p:cNvSpPr txBox="1"/>
          <p:nvPr/>
        </p:nvSpPr>
        <p:spPr>
          <a:xfrm>
            <a:off x="8564566" y="3208570"/>
            <a:ext cx="2146519" cy="138807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3000" b="1" dirty="0">
                <a:solidFill>
                  <a:srgbClr val="3F3F3F"/>
                </a:solidFill>
                <a:ea typeface="맑은 고딕"/>
              </a:rPr>
              <a:t>다음 주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solidFill>
                  <a:srgbClr val="3F3F3F"/>
                </a:solidFill>
                <a:ea typeface="맑은 고딕"/>
              </a:rPr>
              <a:t>개발 예정</a:t>
            </a:r>
            <a:endParaRPr lang="ko-KR" altLang="en-US" sz="3000" b="1">
              <a:solidFill>
                <a:srgbClr val="3F3F3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65333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3802D1E0-7667-567C-F408-206B1A304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rgbClr val="FFC000"/>
                </a:solidFill>
                <a:ea typeface="+mn-lt"/>
                <a:cs typeface="+mn-lt"/>
              </a:rPr>
              <a:t>03</a:t>
            </a:r>
            <a:endParaRPr lang="en-US" altLang="ko-KR" sz="3200" b="1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30377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ea typeface="+mn-lt"/>
                <a:cs typeface="+mn-lt"/>
              </a:rPr>
              <a:t>전등</a:t>
            </a:r>
            <a:r>
              <a:rPr lang="en-US" altLang="ko-KR" sz="24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ea typeface="+mn-lt"/>
                <a:cs typeface="+mn-lt"/>
              </a:rPr>
              <a:t>스위치</a:t>
            </a:r>
            <a:r>
              <a:rPr lang="en-US" altLang="ko-KR" sz="24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ea typeface="+mn-lt"/>
                <a:cs typeface="+mn-lt"/>
              </a:rPr>
              <a:t>몸통</a:t>
            </a:r>
            <a:r>
              <a:rPr lang="en-US" altLang="ko-KR" sz="24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ea typeface="+mn-lt"/>
                <a:cs typeface="+mn-lt"/>
              </a:rPr>
              <a:t>제작</a:t>
            </a:r>
            <a:endParaRPr lang="en-US" altLang="ko-KR" sz="2400" b="1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2" name="그림 1" descr="벽, 싱크대, 욕실, 실내이(가) 표시된 사진&#10;&#10;자동 생성된 설명">
            <a:extLst>
              <a:ext uri="{FF2B5EF4-FFF2-40B4-BE49-F238E27FC236}">
                <a16:creationId xmlns:a16="http://schemas.microsoft.com/office/drawing/2014/main" id="{F81E484E-0165-6AF8-B8F7-030673500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8" r="10000" b="346"/>
          <a:stretch/>
        </p:blipFill>
        <p:spPr>
          <a:xfrm>
            <a:off x="2535163" y="2368527"/>
            <a:ext cx="3239436" cy="3475641"/>
          </a:xfrm>
          <a:prstGeom prst="rect">
            <a:avLst/>
          </a:prstGeom>
        </p:spPr>
      </p:pic>
      <p:pic>
        <p:nvPicPr>
          <p:cNvPr id="7" name="그림 6" descr="직사각형, 종이 제품, 바닥, 종이이(가) 표시된 사진&#10;&#10;자동 생성된 설명">
            <a:extLst>
              <a:ext uri="{FF2B5EF4-FFF2-40B4-BE49-F238E27FC236}">
                <a16:creationId xmlns:a16="http://schemas.microsoft.com/office/drawing/2014/main" id="{20D24425-284E-8FE9-4C8E-A92CB9786C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35" t="31680" r="72464" b="7163"/>
          <a:stretch/>
        </p:blipFill>
        <p:spPr>
          <a:xfrm>
            <a:off x="6821602" y="1402176"/>
            <a:ext cx="2914718" cy="467609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B361D83-522C-324A-8B27-FB003136E2B6}"/>
              </a:ext>
            </a:extLst>
          </p:cNvPr>
          <p:cNvSpPr/>
          <p:nvPr/>
        </p:nvSpPr>
        <p:spPr>
          <a:xfrm>
            <a:off x="6697738" y="2207381"/>
            <a:ext cx="3048000" cy="29149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549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로고, 그래픽 디자인, 상징이(가) 표시된 사진&#10;&#10;자동 생성된 설명">
            <a:extLst>
              <a:ext uri="{FF2B5EF4-FFF2-40B4-BE49-F238E27FC236}">
                <a16:creationId xmlns:a16="http://schemas.microsoft.com/office/drawing/2014/main" id="{563B38C7-8614-7101-6025-060FF6027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1E8E05-D734-39FC-539D-2648F8DFAAB0}"/>
              </a:ext>
            </a:extLst>
          </p:cNvPr>
          <p:cNvSpPr txBox="1"/>
          <p:nvPr/>
        </p:nvSpPr>
        <p:spPr>
          <a:xfrm>
            <a:off x="925641" y="3062489"/>
            <a:ext cx="48314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>
                <a:solidFill>
                  <a:srgbClr val="FFFFFF"/>
                </a:solidFill>
                <a:ea typeface="맑은 고딕"/>
              </a:rPr>
              <a:t>2.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BB4BE-61B3-229C-CA9E-CDC3479E6F8F}"/>
              </a:ext>
            </a:extLst>
          </p:cNvPr>
          <p:cNvSpPr txBox="1"/>
          <p:nvPr/>
        </p:nvSpPr>
        <p:spPr>
          <a:xfrm>
            <a:off x="1494191" y="3105209"/>
            <a:ext cx="5679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>
                <a:solidFill>
                  <a:srgbClr val="FFFFFF"/>
                </a:solidFill>
                <a:ea typeface="맑은 고딕"/>
              </a:rPr>
              <a:t>다음 주 개발 예정 내용</a:t>
            </a:r>
          </a:p>
        </p:txBody>
      </p:sp>
    </p:spTree>
    <p:extLst>
      <p:ext uri="{BB962C8B-B14F-4D97-AF65-F5344CB8AC3E}">
        <p14:creationId xmlns:p14="http://schemas.microsoft.com/office/powerpoint/2010/main" val="327526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EBD7B7D7-340C-12FB-CAC8-3FB82670D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그래픽, 원이(가) 표시된 사진&#10;&#10;자동 생성된 설명">
            <a:extLst>
              <a:ext uri="{FF2B5EF4-FFF2-40B4-BE49-F238E27FC236}">
                <a16:creationId xmlns:a16="http://schemas.microsoft.com/office/drawing/2014/main" id="{33D3DF14-DF76-5B74-E9F9-40975A9ED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26863C9B-57D7-41BF-FA70-FB3A342FFC6A}"/>
              </a:ext>
            </a:extLst>
          </p:cNvPr>
          <p:cNvSpPr txBox="1"/>
          <p:nvPr/>
        </p:nvSpPr>
        <p:spPr>
          <a:xfrm>
            <a:off x="686529" y="494081"/>
            <a:ext cx="1717784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b="1">
                <a:solidFill>
                  <a:srgbClr val="00979C"/>
                </a:solidFill>
                <a:ea typeface="맑은 고딕"/>
              </a:rPr>
              <a:t>목 차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BD6ADA8-2647-B999-B0A5-247A1B4F5986}"/>
              </a:ext>
            </a:extLst>
          </p:cNvPr>
          <p:cNvSpPr txBox="1"/>
          <p:nvPr/>
        </p:nvSpPr>
        <p:spPr>
          <a:xfrm>
            <a:off x="1562042" y="1687176"/>
            <a:ext cx="4353419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3200" b="1">
                <a:solidFill>
                  <a:srgbClr val="000000"/>
                </a:solidFill>
                <a:latin typeface="맑은 고딕"/>
                <a:ea typeface="맑은 고딕"/>
              </a:rPr>
              <a:t>이주의 주요 개발 내용</a:t>
            </a:r>
            <a:endParaRPr lang="ko-KR">
              <a:ea typeface="맑은 고딕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D4CB756-CD7E-50A6-1EE6-3EA6048F8356}"/>
              </a:ext>
            </a:extLst>
          </p:cNvPr>
          <p:cNvSpPr txBox="1"/>
          <p:nvPr/>
        </p:nvSpPr>
        <p:spPr>
          <a:xfrm>
            <a:off x="1550135" y="2318416"/>
            <a:ext cx="4853480" cy="14178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ea typeface="+mn-lt"/>
                <a:cs typeface="+mn-lt"/>
              </a:rPr>
              <a:t>IoT </a:t>
            </a:r>
            <a:r>
              <a:rPr lang="en-US" sz="2000" b="1" dirty="0" err="1">
                <a:solidFill>
                  <a:srgbClr val="000000"/>
                </a:solidFill>
                <a:ea typeface="+mn-lt"/>
                <a:cs typeface="+mn-lt"/>
              </a:rPr>
              <a:t>스마트홈</a:t>
            </a:r>
            <a:r>
              <a:rPr lang="en-US" sz="20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a typeface="+mn-lt"/>
                <a:cs typeface="+mn-lt"/>
              </a:rPr>
              <a:t>구조물</a:t>
            </a:r>
            <a:r>
              <a:rPr lang="en-US" sz="20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a typeface="+mn-lt"/>
                <a:cs typeface="+mn-lt"/>
              </a:rPr>
              <a:t>설계</a:t>
            </a:r>
            <a:r>
              <a:rPr lang="en-US" sz="2000" b="1" dirty="0">
                <a:solidFill>
                  <a:srgbClr val="000000"/>
                </a:solidFill>
                <a:ea typeface="+mn-lt"/>
                <a:cs typeface="+mn-lt"/>
              </a:rPr>
              <a:t> 및 </a:t>
            </a:r>
            <a:r>
              <a:rPr lang="en-US" sz="2000" b="1" dirty="0" err="1">
                <a:solidFill>
                  <a:srgbClr val="000000"/>
                </a:solidFill>
                <a:ea typeface="+mn-lt"/>
                <a:cs typeface="+mn-lt"/>
              </a:rPr>
              <a:t>제작</a:t>
            </a:r>
            <a:endParaRPr lang="en-US" altLang="ko-KR" sz="2000" b="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ea typeface="+mn-lt"/>
                <a:cs typeface="+mn-lt"/>
              </a:rPr>
              <a:t>스마트홈</a:t>
            </a:r>
            <a:r>
              <a:rPr lang="en-US" sz="20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a typeface="+mn-lt"/>
                <a:cs typeface="+mn-lt"/>
              </a:rPr>
              <a:t>아두이노</a:t>
            </a:r>
            <a:r>
              <a:rPr lang="en-US" sz="20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a typeface="+mn-lt"/>
                <a:cs typeface="+mn-lt"/>
              </a:rPr>
              <a:t>회로</a:t>
            </a:r>
            <a:r>
              <a:rPr lang="en-US" sz="20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a typeface="+mn-lt"/>
                <a:cs typeface="+mn-lt"/>
              </a:rPr>
              <a:t>제작</a:t>
            </a:r>
            <a:endParaRPr lang="en-US" altLang="ko-KR" sz="2000" b="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ea typeface="+mn-lt"/>
                <a:cs typeface="+mn-lt"/>
              </a:rPr>
              <a:t>전등</a:t>
            </a:r>
            <a:r>
              <a:rPr lang="en-US" sz="20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a typeface="+mn-lt"/>
                <a:cs typeface="+mn-lt"/>
              </a:rPr>
              <a:t>스위치</a:t>
            </a:r>
            <a:r>
              <a:rPr lang="en-US" sz="20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a typeface="+mn-lt"/>
                <a:cs typeface="+mn-lt"/>
              </a:rPr>
              <a:t>몸통</a:t>
            </a:r>
            <a:r>
              <a:rPr lang="en-US" sz="20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a typeface="+mn-lt"/>
                <a:cs typeface="+mn-lt"/>
              </a:rPr>
              <a:t>제작</a:t>
            </a:r>
            <a:endParaRPr lang="en-US" altLang="ko-KR" sz="2000" b="1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30E90AF8-A333-0277-0E16-15407197CFDE}"/>
              </a:ext>
            </a:extLst>
          </p:cNvPr>
          <p:cNvSpPr txBox="1"/>
          <p:nvPr/>
        </p:nvSpPr>
        <p:spPr>
          <a:xfrm>
            <a:off x="1562041" y="4006219"/>
            <a:ext cx="4540576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>
                <a:solidFill>
                  <a:srgbClr val="000000"/>
                </a:solidFill>
                <a:latin typeface="맑은 고딕"/>
                <a:ea typeface="맑은 고딕"/>
              </a:rPr>
              <a:t>다음 주</a:t>
            </a:r>
            <a:r>
              <a:rPr lang="ko-KR" sz="3200" b="1">
                <a:solidFill>
                  <a:srgbClr val="000000"/>
                </a:solidFill>
                <a:latin typeface="맑은 고딕"/>
                <a:ea typeface="맑은 고딕"/>
              </a:rPr>
              <a:t> 개발 </a:t>
            </a:r>
            <a:r>
              <a:rPr lang="ko-KR" altLang="en-US" sz="3200" b="1">
                <a:solidFill>
                  <a:srgbClr val="000000"/>
                </a:solidFill>
                <a:latin typeface="맑은 고딕"/>
                <a:ea typeface="맑은 고딕"/>
              </a:rPr>
              <a:t>예정 </a:t>
            </a:r>
            <a:r>
              <a:rPr lang="ko-KR" sz="3200" b="1">
                <a:solidFill>
                  <a:srgbClr val="000000"/>
                </a:solidFill>
                <a:latin typeface="맑은 고딕"/>
                <a:ea typeface="맑은 고딕"/>
              </a:rPr>
              <a:t>내용</a:t>
            </a:r>
            <a:endParaRPr lang="ko-KR">
              <a:ea typeface="맑은 고딕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57578C73-2160-90C6-1E21-BE263E825458}"/>
              </a:ext>
            </a:extLst>
          </p:cNvPr>
          <p:cNvSpPr txBox="1"/>
          <p:nvPr/>
        </p:nvSpPr>
        <p:spPr>
          <a:xfrm>
            <a:off x="1549549" y="4581145"/>
            <a:ext cx="4565778" cy="187948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000" b="1" err="1">
                <a:solidFill>
                  <a:srgbClr val="000000"/>
                </a:solidFill>
                <a:ea typeface="+mn-lt"/>
                <a:cs typeface="+mn-lt"/>
              </a:rPr>
              <a:t>스마트</a:t>
            </a:r>
            <a:r>
              <a:rPr lang="en-US" sz="20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000000"/>
                </a:solidFill>
                <a:ea typeface="+mn-lt"/>
                <a:cs typeface="+mn-lt"/>
              </a:rPr>
              <a:t>전등</a:t>
            </a:r>
            <a:r>
              <a:rPr lang="en-US" sz="20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000000"/>
                </a:solidFill>
                <a:ea typeface="+mn-lt"/>
                <a:cs typeface="+mn-lt"/>
              </a:rPr>
              <a:t>스위치</a:t>
            </a:r>
            <a:r>
              <a:rPr lang="en-US" sz="20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개발</a:t>
            </a:r>
            <a:endParaRPr lang="ko-KR"/>
          </a:p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     및</a:t>
            </a:r>
            <a:r>
              <a:rPr lang="en-US" sz="20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000000"/>
                </a:solidFill>
                <a:ea typeface="+mn-lt"/>
                <a:cs typeface="+mn-lt"/>
              </a:rPr>
              <a:t>원격</a:t>
            </a:r>
            <a:r>
              <a:rPr lang="en-US" sz="20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000000"/>
                </a:solidFill>
                <a:ea typeface="+mn-lt"/>
                <a:cs typeface="+mn-lt"/>
              </a:rPr>
              <a:t>제어</a:t>
            </a:r>
            <a:r>
              <a:rPr lang="en-US" sz="2000" b="1">
                <a:solidFill>
                  <a:srgbClr val="000000"/>
                </a:solidFill>
                <a:ea typeface="+mn-lt"/>
                <a:cs typeface="+mn-lt"/>
              </a:rPr>
              <a:t> 앱 </a:t>
            </a:r>
            <a:r>
              <a:rPr lang="en-US" sz="2000" b="1" err="1">
                <a:solidFill>
                  <a:srgbClr val="000000"/>
                </a:solidFill>
                <a:ea typeface="+mn-lt"/>
                <a:cs typeface="+mn-lt"/>
              </a:rPr>
              <a:t>개발</a:t>
            </a:r>
            <a:r>
              <a:rPr lang="en-US" sz="2000" b="1">
                <a:solidFill>
                  <a:srgbClr val="000000"/>
                </a:solidFill>
                <a:ea typeface="+mn-lt"/>
                <a:cs typeface="+mn-lt"/>
              </a:rPr>
              <a:t> 후 </a:t>
            </a:r>
            <a:r>
              <a:rPr lang="en-US" sz="2000" b="1" err="1">
                <a:solidFill>
                  <a:srgbClr val="000000"/>
                </a:solidFill>
                <a:ea typeface="+mn-lt"/>
                <a:cs typeface="+mn-lt"/>
              </a:rPr>
              <a:t>연결</a:t>
            </a:r>
            <a:endParaRPr lang="en-US" sz="2000" b="1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sz="2000" b="1" err="1">
                <a:solidFill>
                  <a:srgbClr val="000000"/>
                </a:solidFill>
                <a:ea typeface="+mn-lt"/>
                <a:cs typeface="+mn-lt"/>
              </a:rPr>
              <a:t>스마트홈</a:t>
            </a:r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000" b="1" err="1">
                <a:solidFill>
                  <a:srgbClr val="000000"/>
                </a:solidFill>
                <a:ea typeface="+mn-lt"/>
                <a:cs typeface="+mn-lt"/>
              </a:rPr>
              <a:t>아두이노</a:t>
            </a:r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 회로 추가 제작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최종 결과물 제작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B4064A3D-82EB-2F59-12CD-2DE80C0CA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47" y="1687370"/>
            <a:ext cx="644359" cy="630992"/>
          </a:xfrm>
          <a:prstGeom prst="rect">
            <a:avLst/>
          </a:prstGeom>
        </p:spPr>
      </p:pic>
      <p:pic>
        <p:nvPicPr>
          <p:cNvPr id="14" name="그림 13" descr="그래픽, 폰트, 원, 상징이(가) 표시된 사진&#10;&#10;자동 생성된 설명">
            <a:extLst>
              <a:ext uri="{FF2B5EF4-FFF2-40B4-BE49-F238E27FC236}">
                <a16:creationId xmlns:a16="http://schemas.microsoft.com/office/drawing/2014/main" id="{94DA4102-91D9-73B4-C9FF-4DD3BF535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53" y="3979676"/>
            <a:ext cx="644359" cy="65772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F5C04F8E-A1FC-ED86-081C-E92DAEB2161D}"/>
              </a:ext>
            </a:extLst>
          </p:cNvPr>
          <p:cNvSpPr txBox="1"/>
          <p:nvPr/>
        </p:nvSpPr>
        <p:spPr>
          <a:xfrm>
            <a:off x="2350051" y="762391"/>
            <a:ext cx="376767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i="1" err="1">
                <a:solidFill>
                  <a:srgbClr val="86BBBD"/>
                </a:solidFill>
                <a:ea typeface="맑은 고딕"/>
              </a:rPr>
              <a:t>Table</a:t>
            </a:r>
            <a:r>
              <a:rPr lang="ko-KR" altLang="en-US" sz="2400" i="1">
                <a:solidFill>
                  <a:srgbClr val="86BBBD"/>
                </a:solidFill>
                <a:ea typeface="맑은 고딕"/>
              </a:rPr>
              <a:t> of </a:t>
            </a:r>
            <a:r>
              <a:rPr lang="ko-KR" altLang="en-US" sz="2400" i="1" err="1">
                <a:solidFill>
                  <a:srgbClr val="86BBBD"/>
                </a:solidFill>
                <a:ea typeface="맑은 고딕"/>
              </a:rPr>
              <a:t>Contents</a:t>
            </a:r>
            <a:endParaRPr lang="ko-KR" sz="2400" i="1">
              <a:solidFill>
                <a:srgbClr val="86BBBD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0998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75CE12CF-D51C-E532-9205-E7596272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54138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다음 </a:t>
            </a:r>
            <a:r>
              <a:rPr lang="ko-KR" altLang="en-US" sz="3200" b="1">
                <a:solidFill>
                  <a:srgbClr val="000000"/>
                </a:solidFill>
                <a:ea typeface="+mn-lt"/>
                <a:cs typeface="+mn-lt"/>
              </a:rPr>
              <a:t>주 </a:t>
            </a:r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개발 </a:t>
            </a:r>
            <a:r>
              <a:rPr lang="ko-KR" altLang="en-US" sz="3200" b="1">
                <a:solidFill>
                  <a:srgbClr val="000000"/>
                </a:solidFill>
                <a:ea typeface="+mn-lt"/>
                <a:cs typeface="+mn-lt"/>
              </a:rPr>
              <a:t>예정 </a:t>
            </a:r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내용</a:t>
            </a:r>
            <a:endParaRPr lang="ko-KR" altLang="en-US" sz="3200" b="1">
              <a:ea typeface="맑은 고딕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3C686D4-1BD1-F610-F936-1BC0BC951CE7}"/>
              </a:ext>
            </a:extLst>
          </p:cNvPr>
          <p:cNvSpPr/>
          <p:nvPr/>
        </p:nvSpPr>
        <p:spPr>
          <a:xfrm>
            <a:off x="1258562" y="2268574"/>
            <a:ext cx="3059545" cy="296718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672E7FD-53CD-E2D1-0D0B-332C89E240FB}"/>
              </a:ext>
            </a:extLst>
          </p:cNvPr>
          <p:cNvSpPr/>
          <p:nvPr/>
        </p:nvSpPr>
        <p:spPr>
          <a:xfrm>
            <a:off x="4837652" y="2268574"/>
            <a:ext cx="3059545" cy="296718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C230120-D66C-D205-434F-FED8C4FABA90}"/>
              </a:ext>
            </a:extLst>
          </p:cNvPr>
          <p:cNvSpPr/>
          <p:nvPr/>
        </p:nvSpPr>
        <p:spPr>
          <a:xfrm>
            <a:off x="8416742" y="2268574"/>
            <a:ext cx="3059545" cy="296718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2421602" y="2640635"/>
            <a:ext cx="724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b="1">
                <a:solidFill>
                  <a:srgbClr val="FFC000"/>
                </a:solidFill>
                <a:ea typeface="+mn-lt"/>
                <a:cs typeface="+mn-lt"/>
              </a:rPr>
              <a:t>01</a:t>
            </a:r>
            <a:endParaRPr lang="ko-KR" sz="200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F863D-3F99-2C25-E861-C7FFBA63D669}"/>
              </a:ext>
            </a:extLst>
          </p:cNvPr>
          <p:cNvSpPr txBox="1"/>
          <p:nvPr/>
        </p:nvSpPr>
        <p:spPr>
          <a:xfrm>
            <a:off x="6000692" y="2640635"/>
            <a:ext cx="724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b="1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ko-KR" sz="200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E309F-63C2-37B3-BD64-EFECC8750C93}"/>
              </a:ext>
            </a:extLst>
          </p:cNvPr>
          <p:cNvSpPr txBox="1"/>
          <p:nvPr/>
        </p:nvSpPr>
        <p:spPr>
          <a:xfrm>
            <a:off x="9579783" y="2640634"/>
            <a:ext cx="724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b="1">
                <a:solidFill>
                  <a:srgbClr val="FFC000"/>
                </a:solidFill>
                <a:ea typeface="+mn-lt"/>
                <a:cs typeface="+mn-lt"/>
              </a:rPr>
              <a:t>03</a:t>
            </a:r>
            <a:endParaRPr lang="ko-KR" sz="2000">
              <a:solidFill>
                <a:srgbClr val="FFC000"/>
              </a:solidFill>
              <a:ea typeface="맑은 고딕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C829E34-E84C-33AB-755E-B92F968B6FEC}"/>
              </a:ext>
            </a:extLst>
          </p:cNvPr>
          <p:cNvCxnSpPr/>
          <p:nvPr/>
        </p:nvCxnSpPr>
        <p:spPr>
          <a:xfrm>
            <a:off x="1638409" y="3358464"/>
            <a:ext cx="2299855" cy="13855"/>
          </a:xfrm>
          <a:prstGeom prst="straightConnector1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3838C22-B5FF-801D-BB09-7AF3BBD0BEE8}"/>
              </a:ext>
            </a:extLst>
          </p:cNvPr>
          <p:cNvCxnSpPr>
            <a:cxnSpLocks/>
          </p:cNvCxnSpPr>
          <p:nvPr/>
        </p:nvCxnSpPr>
        <p:spPr>
          <a:xfrm>
            <a:off x="5217499" y="3358465"/>
            <a:ext cx="2299855" cy="13855"/>
          </a:xfrm>
          <a:prstGeom prst="straightConnector1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54BC671-72ED-9AD7-5E91-76784AE5A571}"/>
              </a:ext>
            </a:extLst>
          </p:cNvPr>
          <p:cNvCxnSpPr>
            <a:cxnSpLocks/>
          </p:cNvCxnSpPr>
          <p:nvPr/>
        </p:nvCxnSpPr>
        <p:spPr>
          <a:xfrm>
            <a:off x="8796590" y="3358463"/>
            <a:ext cx="2299855" cy="13855"/>
          </a:xfrm>
          <a:prstGeom prst="straightConnector1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417162" y="3577595"/>
            <a:ext cx="2738149" cy="9561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Malgun Gothic"/>
                <a:ea typeface="+mn-lt"/>
              </a:rPr>
              <a:t>스마트</a:t>
            </a:r>
            <a:r>
              <a:rPr lang="en-US" altLang="ko-KR" sz="2000" b="1" dirty="0">
                <a:solidFill>
                  <a:srgbClr val="000000"/>
                </a:solidFill>
                <a:latin typeface="Malgun Gothic"/>
                <a:ea typeface="+mn-lt"/>
              </a:rPr>
              <a:t> </a:t>
            </a:r>
            <a:r>
              <a:rPr lang="ko-KR" altLang="en-US" sz="2000" b="1" dirty="0">
                <a:solidFill>
                  <a:srgbClr val="000000"/>
                </a:solidFill>
                <a:latin typeface="Malgun Gothic"/>
                <a:ea typeface="+mn-lt"/>
              </a:rPr>
              <a:t>전등</a:t>
            </a:r>
            <a:r>
              <a:rPr lang="en-US" altLang="ko-KR" sz="2000" b="1" dirty="0">
                <a:solidFill>
                  <a:srgbClr val="000000"/>
                </a:solidFill>
                <a:latin typeface="Malgun Gothic"/>
                <a:ea typeface="+mn-lt"/>
              </a:rPr>
              <a:t> </a:t>
            </a:r>
            <a:r>
              <a:rPr lang="ko-KR" altLang="en-US" sz="2000" b="1" dirty="0">
                <a:solidFill>
                  <a:srgbClr val="000000"/>
                </a:solidFill>
                <a:latin typeface="Malgun Gothic"/>
                <a:ea typeface="+mn-lt"/>
              </a:rPr>
              <a:t>스위치</a:t>
            </a:r>
            <a:endParaRPr lang="ko-KR" sz="20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Malgun Gothic"/>
                <a:ea typeface="맑은 고딕"/>
              </a:rPr>
              <a:t>및 앱</a:t>
            </a:r>
            <a:r>
              <a:rPr lang="en-US" altLang="ko-KR" sz="2000" b="1" dirty="0">
                <a:solidFill>
                  <a:srgbClr val="000000"/>
                </a:solidFill>
                <a:latin typeface="맑은 고딕"/>
                <a:ea typeface="맑은 고딕"/>
              </a:rPr>
              <a:t> </a:t>
            </a:r>
            <a:r>
              <a:rPr lang="ko-KR" sz="2000" b="1" dirty="0">
                <a:solidFill>
                  <a:srgbClr val="000000"/>
                </a:solidFill>
                <a:latin typeface="Malgun Gothic"/>
                <a:ea typeface="Malgun Gothic"/>
              </a:rPr>
              <a:t>개발</a:t>
            </a:r>
            <a:endParaRPr lang="ko-KR" sz="200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1A052-F66B-B6AC-6833-719EA0394B64}"/>
              </a:ext>
            </a:extLst>
          </p:cNvPr>
          <p:cNvSpPr txBox="1"/>
          <p:nvPr/>
        </p:nvSpPr>
        <p:spPr>
          <a:xfrm>
            <a:off x="5036288" y="3588584"/>
            <a:ext cx="2648759" cy="9561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sz="2000" b="1" dirty="0" err="1">
                <a:solidFill>
                  <a:srgbClr val="000000"/>
                </a:solidFill>
                <a:latin typeface="Malgun Gothic"/>
                <a:ea typeface="Malgun Gothic"/>
              </a:rPr>
              <a:t>스마트홈</a:t>
            </a:r>
            <a:r>
              <a:rPr lang="ko-KR" sz="2000" b="1" dirty="0">
                <a:solidFill>
                  <a:srgbClr val="000000"/>
                </a:solidFill>
                <a:latin typeface="Malgun Gothic"/>
                <a:ea typeface="Malgun Gothic"/>
              </a:rPr>
              <a:t> </a:t>
            </a:r>
            <a:r>
              <a:rPr lang="ko-KR" sz="2000" b="1" dirty="0" err="1">
                <a:solidFill>
                  <a:srgbClr val="000000"/>
                </a:solidFill>
                <a:latin typeface="Malgun Gothic"/>
                <a:ea typeface="Malgun Gothic"/>
              </a:rPr>
              <a:t>아두이노</a:t>
            </a:r>
            <a:endParaRPr lang="en-US" altLang="ko-KR" sz="2000" dirty="0" err="1">
              <a:solidFill>
                <a:srgbClr val="000000"/>
              </a:solidFill>
              <a:latin typeface="Malgun Gothic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sz="2000" b="1" dirty="0">
                <a:solidFill>
                  <a:srgbClr val="000000"/>
                </a:solidFill>
                <a:latin typeface="Malgun Gothic"/>
                <a:ea typeface="Malgun Gothic"/>
              </a:rPr>
              <a:t>회로 추가 제작</a:t>
            </a:r>
            <a:endParaRPr lang="en-US" altLang="ko-KR" sz="2000" dirty="0">
              <a:solidFill>
                <a:srgbClr val="000000"/>
              </a:solidFill>
              <a:latin typeface="Malgun Gothic"/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B4BF84-69AE-E71D-D1F2-666AEC1B75A0}"/>
              </a:ext>
            </a:extLst>
          </p:cNvPr>
          <p:cNvSpPr txBox="1"/>
          <p:nvPr/>
        </p:nvSpPr>
        <p:spPr>
          <a:xfrm>
            <a:off x="8640026" y="3813369"/>
            <a:ext cx="2618407" cy="494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sz="2000" b="1" dirty="0">
                <a:solidFill>
                  <a:srgbClr val="000000"/>
                </a:solidFill>
                <a:latin typeface="Malgun Gothic"/>
                <a:ea typeface="Malgun Gothic"/>
              </a:rPr>
              <a:t>최종 결과물 제작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955169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D27A0EB8-6128-5B8C-8621-8A420A4C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rgbClr val="FFC000"/>
                </a:solidFill>
                <a:ea typeface="+mn-lt"/>
                <a:cs typeface="+mn-lt"/>
              </a:rPr>
              <a:t>01</a:t>
            </a:r>
            <a:endParaRPr lang="ko-KR" sz="320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891738" y="1307960"/>
            <a:ext cx="4966389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2차 개발</a:t>
            </a:r>
            <a:endParaRPr lang="ko-KR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290BC7-3B73-9B4A-92D6-8197038338A0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A5DA8-35F2-5E6B-D402-E5C54AAC655E}"/>
              </a:ext>
            </a:extLst>
          </p:cNvPr>
          <p:cNvSpPr txBox="1"/>
          <p:nvPr/>
        </p:nvSpPr>
        <p:spPr>
          <a:xfrm>
            <a:off x="1261175" y="54138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다음 </a:t>
            </a:r>
            <a:r>
              <a:rPr lang="ko-KR" altLang="en-US" sz="3200" b="1">
                <a:solidFill>
                  <a:srgbClr val="000000"/>
                </a:solidFill>
                <a:ea typeface="+mn-lt"/>
                <a:cs typeface="+mn-lt"/>
              </a:rPr>
              <a:t>주 </a:t>
            </a:r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개발 </a:t>
            </a:r>
            <a:r>
              <a:rPr lang="ko-KR" altLang="en-US" sz="3200" b="1">
                <a:solidFill>
                  <a:srgbClr val="000000"/>
                </a:solidFill>
                <a:ea typeface="+mn-lt"/>
                <a:cs typeface="+mn-lt"/>
              </a:rPr>
              <a:t>예정 </a:t>
            </a:r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내용</a:t>
            </a:r>
            <a:endParaRPr lang="ko-KR" altLang="en-US" sz="3200" b="1">
              <a:ea typeface="맑은 고딕"/>
            </a:endParaRPr>
          </a:p>
        </p:txBody>
      </p:sp>
      <p:pic>
        <p:nvPicPr>
          <p:cNvPr id="7" name="그림 6" descr="텍스트, 전자 공학, 회로, 전자제품이(가) 표시된 사진&#10;&#10;자동 생성된 설명">
            <a:extLst>
              <a:ext uri="{FF2B5EF4-FFF2-40B4-BE49-F238E27FC236}">
                <a16:creationId xmlns:a16="http://schemas.microsoft.com/office/drawing/2014/main" id="{2286C70A-A61C-7025-6F24-EB3F3D08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561" y="3010611"/>
            <a:ext cx="3141339" cy="1826190"/>
          </a:xfrm>
          <a:prstGeom prst="rect">
            <a:avLst/>
          </a:prstGeom>
        </p:spPr>
      </p:pic>
      <p:sp>
        <p:nvSpPr>
          <p:cNvPr id="15" name="TextBox 1">
            <a:extLst>
              <a:ext uri="{FF2B5EF4-FFF2-40B4-BE49-F238E27FC236}">
                <a16:creationId xmlns:a16="http://schemas.microsoft.com/office/drawing/2014/main" id="{A6EB25C7-E8EB-C78E-9B4F-611BAA1AC33F}"/>
              </a:ext>
            </a:extLst>
          </p:cNvPr>
          <p:cNvSpPr txBox="1"/>
          <p:nvPr/>
        </p:nvSpPr>
        <p:spPr>
          <a:xfrm>
            <a:off x="3264556" y="1347224"/>
            <a:ext cx="8512805" cy="49449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rgbClr val="3F3F3F"/>
                </a:solidFill>
                <a:ea typeface="맑은 고딕"/>
              </a:rPr>
              <a:t>: 와이파이 모듈로 변경 후 </a:t>
            </a:r>
            <a:r>
              <a:rPr lang="ko-KR" altLang="en-US" sz="2000" err="1">
                <a:solidFill>
                  <a:srgbClr val="3F3F3F"/>
                </a:solidFill>
                <a:ea typeface="맑은 고딕"/>
              </a:rPr>
              <a:t>n개로</a:t>
            </a:r>
            <a:r>
              <a:rPr lang="ko-KR" altLang="en-US" sz="2000">
                <a:solidFill>
                  <a:srgbClr val="3F3F3F"/>
                </a:solidFill>
                <a:ea typeface="맑은 고딕"/>
              </a:rPr>
              <a:t> 확장하여 </a:t>
            </a:r>
            <a:r>
              <a:rPr lang="ko-KR" altLang="en-US" sz="2000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000">
                <a:solidFill>
                  <a:srgbClr val="3F3F3F"/>
                </a:solidFill>
                <a:ea typeface="맑은 고딕"/>
              </a:rPr>
              <a:t>/원격 제어 앱 개발</a:t>
            </a:r>
          </a:p>
        </p:txBody>
      </p:sp>
      <p:pic>
        <p:nvPicPr>
          <p:cNvPr id="3" name="그림 2" descr="텍스트, 전자 공학, 회로, 전자제품이(가) 표시된 사진&#10;&#10;자동 생성된 설명">
            <a:extLst>
              <a:ext uri="{FF2B5EF4-FFF2-40B4-BE49-F238E27FC236}">
                <a16:creationId xmlns:a16="http://schemas.microsoft.com/office/drawing/2014/main" id="{D6DA5B16-1E26-6EF7-0708-755D1CD21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723" y="3017868"/>
            <a:ext cx="3141339" cy="1826190"/>
          </a:xfrm>
          <a:prstGeom prst="rect">
            <a:avLst/>
          </a:prstGeom>
        </p:spPr>
      </p:pic>
      <p:pic>
        <p:nvPicPr>
          <p:cNvPr id="17" name="그림 16" descr="그래픽, 클립아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752A6B8E-A9F0-CEC2-0A2C-25716F9F3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209" y="2686351"/>
            <a:ext cx="2440820" cy="246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2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D5874D36-12B3-BDB2-E2B2-E5BCD0E4A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ko-KR" sz="320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60331" y="1325543"/>
            <a:ext cx="5337750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sz="2400" b="1" dirty="0" err="1">
                <a:solidFill>
                  <a:srgbClr val="3F3F3F"/>
                </a:solidFill>
                <a:latin typeface="맑은 고딕"/>
                <a:ea typeface="맑은 고딕"/>
              </a:rPr>
              <a:t>스마트홈</a:t>
            </a:r>
            <a:r>
              <a:rPr lang="ko-KR" sz="2400" b="1" dirty="0">
                <a:solidFill>
                  <a:srgbClr val="3F3F3F"/>
                </a:solidFill>
                <a:latin typeface="맑은 고딕"/>
                <a:ea typeface="맑은 고딕"/>
              </a:rPr>
              <a:t> </a:t>
            </a:r>
            <a:r>
              <a:rPr lang="ko-KR" altLang="en-US" sz="2400" b="1" dirty="0" err="1">
                <a:solidFill>
                  <a:srgbClr val="3F3F3F"/>
                </a:solidFill>
                <a:latin typeface="맑은 고딕"/>
                <a:ea typeface="맑은 고딕"/>
              </a:rPr>
              <a:t>아두이노</a:t>
            </a:r>
            <a:r>
              <a:rPr lang="ko-KR" altLang="en-US" sz="2400" b="1" dirty="0">
                <a:solidFill>
                  <a:srgbClr val="3F3F3F"/>
                </a:solidFill>
                <a:latin typeface="맑은 고딕"/>
                <a:ea typeface="맑은 고딕"/>
              </a:rPr>
              <a:t> 회로</a:t>
            </a:r>
            <a:r>
              <a:rPr lang="ko-KR" sz="2400" b="1" dirty="0">
                <a:solidFill>
                  <a:srgbClr val="3F3F3F"/>
                </a:solidFill>
                <a:latin typeface="맑은 고딕"/>
                <a:ea typeface="맑은 고딕"/>
              </a:rPr>
              <a:t> 추가 제작</a:t>
            </a:r>
            <a:endParaRPr 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290BC7-3B73-9B4A-92D6-8197038338A0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A5DA8-35F2-5E6B-D402-E5C54AAC655E}"/>
              </a:ext>
            </a:extLst>
          </p:cNvPr>
          <p:cNvSpPr txBox="1"/>
          <p:nvPr/>
        </p:nvSpPr>
        <p:spPr>
          <a:xfrm>
            <a:off x="1261175" y="54138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다음 </a:t>
            </a:r>
            <a:r>
              <a:rPr lang="ko-KR" altLang="en-US" sz="3200" b="1">
                <a:solidFill>
                  <a:srgbClr val="000000"/>
                </a:solidFill>
                <a:ea typeface="+mn-lt"/>
                <a:cs typeface="+mn-lt"/>
              </a:rPr>
              <a:t>주 </a:t>
            </a:r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개발 </a:t>
            </a:r>
            <a:r>
              <a:rPr lang="ko-KR" altLang="en-US" sz="3200" b="1">
                <a:solidFill>
                  <a:srgbClr val="000000"/>
                </a:solidFill>
                <a:ea typeface="+mn-lt"/>
                <a:cs typeface="+mn-lt"/>
              </a:rPr>
              <a:t>예정 </a:t>
            </a:r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내용</a:t>
            </a:r>
            <a:endParaRPr lang="ko-KR" altLang="en-US" sz="3200" b="1">
              <a:ea typeface="맑은 고딕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4D9CDBE-3C91-865A-BA0E-31576D4E5A1D}"/>
              </a:ext>
            </a:extLst>
          </p:cNvPr>
          <p:cNvSpPr/>
          <p:nvPr/>
        </p:nvSpPr>
        <p:spPr>
          <a:xfrm>
            <a:off x="1531877" y="2807878"/>
            <a:ext cx="2340000" cy="2356016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귀걸이, 예술이(가) 표시된 사진&#10;&#10;자동 생성된 설명">
            <a:extLst>
              <a:ext uri="{FF2B5EF4-FFF2-40B4-BE49-F238E27FC236}">
                <a16:creationId xmlns:a16="http://schemas.microsoft.com/office/drawing/2014/main" id="{7E66885E-074A-24E1-98E6-5F5999282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93" y="3242733"/>
            <a:ext cx="1497390" cy="14852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6AAB49-101E-59E7-E4DA-6E665464A6F2}"/>
              </a:ext>
            </a:extLst>
          </p:cNvPr>
          <p:cNvSpPr txBox="1"/>
          <p:nvPr/>
        </p:nvSpPr>
        <p:spPr>
          <a:xfrm>
            <a:off x="4036394" y="3285179"/>
            <a:ext cx="2146519" cy="138807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3000" b="1" dirty="0">
                <a:solidFill>
                  <a:srgbClr val="3F3F3F"/>
                </a:solidFill>
                <a:ea typeface="맑은 고딕"/>
              </a:rPr>
              <a:t>전등 제어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solidFill>
                  <a:srgbClr val="3F3F3F"/>
                </a:solidFill>
                <a:ea typeface="맑은 고딕"/>
              </a:rPr>
              <a:t>(조도 센서)</a:t>
            </a:r>
            <a:endParaRPr lang="ko-KR" altLang="en-US" sz="3000" b="1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pic>
        <p:nvPicPr>
          <p:cNvPr id="10" name="그림 9" descr="텍스트, 도표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DA502B95-907D-F997-7DFA-266D084468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81" t="11756" r="10373" b="13939"/>
          <a:stretch/>
        </p:blipFill>
        <p:spPr>
          <a:xfrm>
            <a:off x="6739452" y="2402090"/>
            <a:ext cx="4909356" cy="31490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134F45-0781-4BCF-684C-71F619F696E6}"/>
              </a:ext>
            </a:extLst>
          </p:cNvPr>
          <p:cNvSpPr/>
          <p:nvPr/>
        </p:nvSpPr>
        <p:spPr>
          <a:xfrm>
            <a:off x="7375071" y="3441095"/>
            <a:ext cx="943429" cy="8345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00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E92B9FCE-866E-B35D-F083-879D381C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rgbClr val="FFC000"/>
                </a:solidFill>
                <a:ea typeface="+mn-lt"/>
                <a:cs typeface="+mn-lt"/>
              </a:rPr>
              <a:t>03</a:t>
            </a:r>
            <a:endParaRPr lang="ko-KR" sz="320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1950" y="1320393"/>
            <a:ext cx="2906608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sz="2400" b="1" dirty="0">
                <a:solidFill>
                  <a:srgbClr val="3F3F3F"/>
                </a:solidFill>
                <a:latin typeface="맑은 고딕"/>
                <a:ea typeface="맑은 고딕"/>
              </a:rPr>
              <a:t>최종 결과물 제작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290BC7-3B73-9B4A-92D6-8197038338A0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A5DA8-35F2-5E6B-D402-E5C54AAC655E}"/>
              </a:ext>
            </a:extLst>
          </p:cNvPr>
          <p:cNvSpPr txBox="1"/>
          <p:nvPr/>
        </p:nvSpPr>
        <p:spPr>
          <a:xfrm>
            <a:off x="1261175" y="54138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다음 </a:t>
            </a:r>
            <a:r>
              <a:rPr lang="ko-KR" altLang="en-US" sz="3200" b="1">
                <a:solidFill>
                  <a:srgbClr val="000000"/>
                </a:solidFill>
                <a:ea typeface="+mn-lt"/>
                <a:cs typeface="+mn-lt"/>
              </a:rPr>
              <a:t>주 </a:t>
            </a:r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개발 </a:t>
            </a:r>
            <a:r>
              <a:rPr lang="ko-KR" altLang="en-US" sz="3200" b="1">
                <a:solidFill>
                  <a:srgbClr val="000000"/>
                </a:solidFill>
                <a:ea typeface="+mn-lt"/>
                <a:cs typeface="+mn-lt"/>
              </a:rPr>
              <a:t>예정 </a:t>
            </a:r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내용</a:t>
            </a:r>
            <a:endParaRPr lang="ko-KR" altLang="en-US" sz="3200" b="1">
              <a:ea typeface="맑은 고딕"/>
            </a:endParaRPr>
          </a:p>
        </p:txBody>
      </p:sp>
      <p:pic>
        <p:nvPicPr>
          <p:cNvPr id="3" name="그림 2" descr="텍스트, 도표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1B175795-C9AD-A6FB-FEF9-0EABEF423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1" t="11756" r="10373" b="13939"/>
          <a:stretch/>
        </p:blipFill>
        <p:spPr>
          <a:xfrm>
            <a:off x="1538499" y="2498854"/>
            <a:ext cx="4776310" cy="3052337"/>
          </a:xfrm>
          <a:prstGeom prst="rect">
            <a:avLst/>
          </a:prstGeom>
        </p:spPr>
      </p:pic>
      <p:pic>
        <p:nvPicPr>
          <p:cNvPr id="9" name="그림 8" descr="텍스트, 전자 공학, 회로, 전자제품이(가) 표시된 사진&#10;&#10;자동 생성된 설명">
            <a:extLst>
              <a:ext uri="{FF2B5EF4-FFF2-40B4-BE49-F238E27FC236}">
                <a16:creationId xmlns:a16="http://schemas.microsoft.com/office/drawing/2014/main" id="{209FC60D-65C5-27BF-424D-58DCDCDE3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466" y="3216230"/>
            <a:ext cx="3806576" cy="2213237"/>
          </a:xfrm>
          <a:prstGeom prst="rect">
            <a:avLst/>
          </a:prstGeom>
        </p:spPr>
      </p:pic>
      <p:pic>
        <p:nvPicPr>
          <p:cNvPr id="16" name="그림 15" descr="그래픽, 클립아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ADF2E853-53F9-9EFC-2FA2-3015E5F48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7923" y="2069493"/>
            <a:ext cx="1727201" cy="173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664280B3-5FE2-FDBE-4B8F-1BDBBF5D3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45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로고, 그래픽 디자인, 상징이(가) 표시된 사진&#10;&#10;자동 생성된 설명">
            <a:extLst>
              <a:ext uri="{FF2B5EF4-FFF2-40B4-BE49-F238E27FC236}">
                <a16:creationId xmlns:a16="http://schemas.microsoft.com/office/drawing/2014/main" id="{563B38C7-8614-7101-6025-060FF6027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1E8E05-D734-39FC-539D-2648F8DFAAB0}"/>
              </a:ext>
            </a:extLst>
          </p:cNvPr>
          <p:cNvSpPr txBox="1"/>
          <p:nvPr/>
        </p:nvSpPr>
        <p:spPr>
          <a:xfrm>
            <a:off x="925641" y="3062489"/>
            <a:ext cx="48314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>
                <a:solidFill>
                  <a:srgbClr val="FFFFFF"/>
                </a:solidFill>
                <a:ea typeface="맑은 고딕"/>
              </a:rPr>
              <a:t>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BB4BE-61B3-229C-CA9E-CDC3479E6F8F}"/>
              </a:ext>
            </a:extLst>
          </p:cNvPr>
          <p:cNvSpPr txBox="1"/>
          <p:nvPr/>
        </p:nvSpPr>
        <p:spPr>
          <a:xfrm>
            <a:off x="1494191" y="3105209"/>
            <a:ext cx="5679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>
                <a:solidFill>
                  <a:srgbClr val="FFFFFF"/>
                </a:solidFill>
                <a:ea typeface="맑은 고딕"/>
              </a:rPr>
              <a:t>이주의 주요 개발 내용</a:t>
            </a:r>
          </a:p>
        </p:txBody>
      </p:sp>
    </p:spTree>
    <p:extLst>
      <p:ext uri="{BB962C8B-B14F-4D97-AF65-F5344CB8AC3E}">
        <p14:creationId xmlns:p14="http://schemas.microsoft.com/office/powerpoint/2010/main" val="2766238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3FA02AEB-E8F8-0228-422D-4DF4164B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3C686D4-1BD1-F610-F936-1BC0BC951CE7}"/>
              </a:ext>
            </a:extLst>
          </p:cNvPr>
          <p:cNvSpPr/>
          <p:nvPr/>
        </p:nvSpPr>
        <p:spPr>
          <a:xfrm>
            <a:off x="1258562" y="2268574"/>
            <a:ext cx="3059545" cy="296718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672E7FD-53CD-E2D1-0D0B-332C89E240FB}"/>
              </a:ext>
            </a:extLst>
          </p:cNvPr>
          <p:cNvSpPr/>
          <p:nvPr/>
        </p:nvSpPr>
        <p:spPr>
          <a:xfrm>
            <a:off x="4837652" y="2268574"/>
            <a:ext cx="3059545" cy="296718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C230120-D66C-D205-434F-FED8C4FABA90}"/>
              </a:ext>
            </a:extLst>
          </p:cNvPr>
          <p:cNvSpPr/>
          <p:nvPr/>
        </p:nvSpPr>
        <p:spPr>
          <a:xfrm>
            <a:off x="8416742" y="2268574"/>
            <a:ext cx="3059545" cy="296718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2421602" y="2640635"/>
            <a:ext cx="724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b="1">
                <a:solidFill>
                  <a:srgbClr val="FFC000"/>
                </a:solidFill>
                <a:ea typeface="+mn-lt"/>
                <a:cs typeface="+mn-lt"/>
              </a:rPr>
              <a:t>01</a:t>
            </a:r>
            <a:endParaRPr lang="ko-KR" sz="200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F863D-3F99-2C25-E861-C7FFBA63D669}"/>
              </a:ext>
            </a:extLst>
          </p:cNvPr>
          <p:cNvSpPr txBox="1"/>
          <p:nvPr/>
        </p:nvSpPr>
        <p:spPr>
          <a:xfrm>
            <a:off x="6000692" y="2640635"/>
            <a:ext cx="724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b="1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ko-KR" sz="200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E309F-63C2-37B3-BD64-EFECC8750C93}"/>
              </a:ext>
            </a:extLst>
          </p:cNvPr>
          <p:cNvSpPr txBox="1"/>
          <p:nvPr/>
        </p:nvSpPr>
        <p:spPr>
          <a:xfrm>
            <a:off x="9579783" y="2640634"/>
            <a:ext cx="724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b="1">
                <a:solidFill>
                  <a:srgbClr val="FFC000"/>
                </a:solidFill>
                <a:ea typeface="+mn-lt"/>
                <a:cs typeface="+mn-lt"/>
              </a:rPr>
              <a:t>03</a:t>
            </a:r>
            <a:endParaRPr lang="ko-KR" sz="2000">
              <a:solidFill>
                <a:srgbClr val="FFC000"/>
              </a:solidFill>
              <a:ea typeface="맑은 고딕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C829E34-E84C-33AB-755E-B92F968B6FEC}"/>
              </a:ext>
            </a:extLst>
          </p:cNvPr>
          <p:cNvCxnSpPr/>
          <p:nvPr/>
        </p:nvCxnSpPr>
        <p:spPr>
          <a:xfrm>
            <a:off x="1638409" y="3358464"/>
            <a:ext cx="2299855" cy="13855"/>
          </a:xfrm>
          <a:prstGeom prst="straightConnector1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3838C22-B5FF-801D-BB09-7AF3BBD0BEE8}"/>
              </a:ext>
            </a:extLst>
          </p:cNvPr>
          <p:cNvCxnSpPr>
            <a:cxnSpLocks/>
          </p:cNvCxnSpPr>
          <p:nvPr/>
        </p:nvCxnSpPr>
        <p:spPr>
          <a:xfrm>
            <a:off x="5217499" y="3358465"/>
            <a:ext cx="2299855" cy="13855"/>
          </a:xfrm>
          <a:prstGeom prst="straightConnector1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54BC671-72ED-9AD7-5E91-76784AE5A571}"/>
              </a:ext>
            </a:extLst>
          </p:cNvPr>
          <p:cNvCxnSpPr>
            <a:cxnSpLocks/>
          </p:cNvCxnSpPr>
          <p:nvPr/>
        </p:nvCxnSpPr>
        <p:spPr>
          <a:xfrm>
            <a:off x="8796590" y="3358463"/>
            <a:ext cx="2299855" cy="13855"/>
          </a:xfrm>
          <a:prstGeom prst="straightConnector1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419619" y="3576568"/>
            <a:ext cx="2733425" cy="958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rgbClr val="000000"/>
                </a:solidFill>
                <a:latin typeface="Arial"/>
                <a:ea typeface="Malgun Gothic"/>
              </a:rPr>
              <a:t>IoT </a:t>
            </a:r>
            <a:r>
              <a:rPr lang="ko-KR" altLang="en-US" sz="2000" b="1" err="1">
                <a:solidFill>
                  <a:srgbClr val="000000"/>
                </a:solidFill>
                <a:latin typeface="Arial"/>
                <a:ea typeface="Malgun Gothic"/>
              </a:rPr>
              <a:t>스마트홈</a:t>
            </a:r>
            <a:endParaRPr lang="en-US" altLang="ko-KR" sz="2000" err="1">
              <a:solidFill>
                <a:srgbClr val="000000"/>
              </a:solidFill>
              <a:latin typeface="Arial"/>
              <a:ea typeface="Malgun Gothic"/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000000"/>
                </a:solidFill>
                <a:latin typeface="Arial"/>
                <a:ea typeface="Malgun Gothic"/>
              </a:rPr>
              <a:t>구조물</a:t>
            </a:r>
            <a:r>
              <a:rPr lang="en-US" altLang="ko-KR" sz="2000" b="1">
                <a:solidFill>
                  <a:srgbClr val="000000"/>
                </a:solidFill>
                <a:latin typeface="Arial"/>
                <a:ea typeface="Malgun Gothic"/>
              </a:rPr>
              <a:t> </a:t>
            </a:r>
            <a:r>
              <a:rPr lang="ko-KR" altLang="en-US" sz="2000" b="1">
                <a:solidFill>
                  <a:srgbClr val="000000"/>
                </a:solidFill>
                <a:latin typeface="Arial"/>
                <a:ea typeface="Malgun Gothic"/>
              </a:rPr>
              <a:t>설계</a:t>
            </a:r>
            <a:r>
              <a:rPr lang="en-US" altLang="ko-KR" sz="2000" b="1">
                <a:solidFill>
                  <a:srgbClr val="000000"/>
                </a:solidFill>
                <a:latin typeface="Arial"/>
                <a:ea typeface="Malgun Gothic"/>
              </a:rPr>
              <a:t> </a:t>
            </a:r>
            <a:r>
              <a:rPr lang="ko-KR" altLang="en-US" sz="2000" b="1">
                <a:solidFill>
                  <a:srgbClr val="000000"/>
                </a:solidFill>
                <a:latin typeface="Arial"/>
                <a:ea typeface="Malgun Gothic"/>
              </a:rPr>
              <a:t>및</a:t>
            </a:r>
            <a:r>
              <a:rPr lang="en-US" altLang="ko-KR" sz="2000" b="1">
                <a:solidFill>
                  <a:srgbClr val="000000"/>
                </a:solidFill>
                <a:latin typeface="Arial"/>
                <a:ea typeface="Malgun Gothic"/>
              </a:rPr>
              <a:t> </a:t>
            </a:r>
            <a:r>
              <a:rPr lang="ko-KR" altLang="en-US" sz="2000" b="1">
                <a:solidFill>
                  <a:srgbClr val="000000"/>
                </a:solidFill>
                <a:latin typeface="Arial"/>
                <a:ea typeface="Malgun Gothic"/>
              </a:rPr>
              <a:t>제작</a:t>
            </a:r>
            <a:endParaRPr lang="en-US" altLang="ko-KR" sz="2000">
              <a:solidFill>
                <a:srgbClr val="000000"/>
              </a:solidFill>
              <a:latin typeface="Arial"/>
              <a:ea typeface="Malgun Gothic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7D9CD-5620-CEAB-CEFA-2770C01773E6}"/>
              </a:ext>
            </a:extLst>
          </p:cNvPr>
          <p:cNvSpPr txBox="1"/>
          <p:nvPr/>
        </p:nvSpPr>
        <p:spPr>
          <a:xfrm>
            <a:off x="1261175" y="54138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823BE8-BA99-8873-EE84-3D6C2EB79FF3}"/>
              </a:ext>
            </a:extLst>
          </p:cNvPr>
          <p:cNvSpPr txBox="1"/>
          <p:nvPr/>
        </p:nvSpPr>
        <p:spPr>
          <a:xfrm>
            <a:off x="5004766" y="3576342"/>
            <a:ext cx="2733425" cy="958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err="1">
                <a:solidFill>
                  <a:srgbClr val="000000"/>
                </a:solidFill>
                <a:latin typeface="Arial"/>
                <a:ea typeface="Malgun Gothic"/>
                <a:cs typeface="Arial"/>
              </a:rPr>
              <a:t>스마트홈</a:t>
            </a:r>
            <a:r>
              <a:rPr lang="ko-KR" altLang="en-US" sz="2000" b="1">
                <a:solidFill>
                  <a:srgbClr val="000000"/>
                </a:solidFill>
                <a:latin typeface="Arial"/>
                <a:ea typeface="Malgun Gothic"/>
                <a:cs typeface="Arial"/>
              </a:rPr>
              <a:t> </a:t>
            </a:r>
            <a:r>
              <a:rPr lang="ko-KR" altLang="en-US" sz="2000" b="1" err="1">
                <a:solidFill>
                  <a:srgbClr val="000000"/>
                </a:solidFill>
                <a:latin typeface="Arial"/>
                <a:ea typeface="Malgun Gothic"/>
                <a:cs typeface="Arial"/>
              </a:rPr>
              <a:t>아두이노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000000"/>
                </a:solidFill>
                <a:latin typeface="Arial"/>
                <a:ea typeface="Malgun Gothic"/>
                <a:cs typeface="Arial"/>
              </a:rPr>
              <a:t>회로 제작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DA6B3-6AAA-EF3D-678A-28459194B13F}"/>
              </a:ext>
            </a:extLst>
          </p:cNvPr>
          <p:cNvSpPr txBox="1"/>
          <p:nvPr/>
        </p:nvSpPr>
        <p:spPr>
          <a:xfrm>
            <a:off x="8589913" y="3576567"/>
            <a:ext cx="2733425" cy="958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000000"/>
                </a:solidFill>
                <a:latin typeface="Arial"/>
                <a:ea typeface="Malgun Gothic"/>
                <a:cs typeface="Arial"/>
              </a:rPr>
              <a:t>전등 스위치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Arial"/>
                <a:ea typeface="Malgun Gothic"/>
                <a:cs typeface="Arial"/>
              </a:rPr>
              <a:t>몸통 제작</a:t>
            </a:r>
          </a:p>
        </p:txBody>
      </p:sp>
    </p:spTree>
    <p:extLst>
      <p:ext uri="{BB962C8B-B14F-4D97-AF65-F5344CB8AC3E}">
        <p14:creationId xmlns:p14="http://schemas.microsoft.com/office/powerpoint/2010/main" val="213381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rgbClr val="FFC000"/>
                </a:solidFill>
                <a:ea typeface="+mn-lt"/>
                <a:cs typeface="+mn-lt"/>
              </a:rPr>
              <a:t>01</a:t>
            </a:r>
            <a:endParaRPr lang="ko-KR" sz="320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6000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IoT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</a:t>
            </a: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스마트홈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구조물 설계 및 제작</a:t>
            </a:r>
          </a:p>
        </p:txBody>
      </p:sp>
      <p:pic>
        <p:nvPicPr>
          <p:cNvPr id="13" name="그림 12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E5AB5F4E-C011-03E5-9F62-AA3E3776A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4" t="11623" r="4110" b="6383"/>
          <a:stretch/>
        </p:blipFill>
        <p:spPr>
          <a:xfrm>
            <a:off x="1806547" y="1914853"/>
            <a:ext cx="4224817" cy="4710529"/>
          </a:xfrm>
          <a:prstGeom prst="rect">
            <a:avLst/>
          </a:prstGeom>
        </p:spPr>
      </p:pic>
      <p:pic>
        <p:nvPicPr>
          <p:cNvPr id="14" name="그림 13" descr="텍스트, 도표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A9D6613F-2A3B-1CC6-1FF7-94E0ED9FF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81" t="11756" r="10373" b="13939"/>
          <a:stretch/>
        </p:blipFill>
        <p:spPr>
          <a:xfrm>
            <a:off x="6279832" y="2668186"/>
            <a:ext cx="4510214" cy="289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99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AEC4482-0E86-6D4B-7259-B1D5CE80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rgbClr val="FFC000"/>
                </a:solidFill>
                <a:ea typeface="+mn-lt"/>
                <a:cs typeface="+mn-lt"/>
              </a:rPr>
              <a:t>01</a:t>
            </a:r>
            <a:endParaRPr lang="ko-KR" sz="320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16000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IoT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</a:t>
            </a: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스마트홈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구조물 설계 및 제작</a:t>
            </a:r>
          </a:p>
        </p:txBody>
      </p:sp>
      <p:pic>
        <p:nvPicPr>
          <p:cNvPr id="2" name="그림 1" descr="직사각형, 종이 제품, 바닥, 종이이(가) 표시된 사진&#10;&#10;자동 생성된 설명">
            <a:extLst>
              <a:ext uri="{FF2B5EF4-FFF2-40B4-BE49-F238E27FC236}">
                <a16:creationId xmlns:a16="http://schemas.microsoft.com/office/drawing/2014/main" id="{699023AB-E5E2-2E84-AC68-4FC4D89C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411" y="2079510"/>
            <a:ext cx="5841167" cy="438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53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9066880-EE86-4F46-7770-7B3968514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en-US" altLang="ko-KR" sz="3200" b="1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30377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스마트홈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</a:t>
            </a: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회로 제작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FA8B7-44E0-8B13-C333-94BF4E5FB0EE}"/>
              </a:ext>
            </a:extLst>
          </p:cNvPr>
          <p:cNvSpPr txBox="1"/>
          <p:nvPr/>
        </p:nvSpPr>
        <p:spPr>
          <a:xfrm>
            <a:off x="1908322" y="4793166"/>
            <a:ext cx="2928572" cy="9561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스마트 </a:t>
            </a:r>
            <a:r>
              <a:rPr lang="ko-KR" altLang="en-US" sz="2000" b="1" err="1">
                <a:solidFill>
                  <a:srgbClr val="3F3F3F"/>
                </a:solidFill>
                <a:ea typeface="맑은 고딕"/>
              </a:rPr>
              <a:t>도어락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(RFID)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1BBA508-A067-994E-1B4A-5801C46756EF}"/>
              </a:ext>
            </a:extLst>
          </p:cNvPr>
          <p:cNvSpPr/>
          <p:nvPr/>
        </p:nvSpPr>
        <p:spPr>
          <a:xfrm>
            <a:off x="2267915" y="2265510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DAC4C9F-A65C-D6FA-13ED-82FEEC9A539B}"/>
              </a:ext>
            </a:extLst>
          </p:cNvPr>
          <p:cNvSpPr/>
          <p:nvPr/>
        </p:nvSpPr>
        <p:spPr>
          <a:xfrm>
            <a:off x="5390257" y="2311973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20EAAA6-F651-61B1-5A9B-D17465E5C9AE}"/>
              </a:ext>
            </a:extLst>
          </p:cNvPr>
          <p:cNvSpPr/>
          <p:nvPr/>
        </p:nvSpPr>
        <p:spPr>
          <a:xfrm>
            <a:off x="8498414" y="2311973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319962D1-8275-44AF-A33F-BB16F089D4CA}"/>
              </a:ext>
            </a:extLst>
          </p:cNvPr>
          <p:cNvSpPr txBox="1"/>
          <p:nvPr/>
        </p:nvSpPr>
        <p:spPr>
          <a:xfrm>
            <a:off x="8517097" y="4792874"/>
            <a:ext cx="2146519" cy="96618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스마트 </a:t>
            </a:r>
            <a:r>
              <a:rPr lang="ko-KR" altLang="en-US" sz="2000" b="1" err="1">
                <a:solidFill>
                  <a:srgbClr val="3F3F3F"/>
                </a:solidFill>
                <a:ea typeface="맑은 고딕"/>
              </a:rPr>
              <a:t>온습도계</a:t>
            </a:r>
            <a:endParaRPr lang="ko-KR" altLang="en-US" sz="2000" b="1" err="1">
              <a:solidFill>
                <a:srgbClr val="3F3F3F"/>
              </a:solidFill>
              <a:latin typeface="Malgun Gothic"/>
              <a:ea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(</a:t>
            </a:r>
            <a:r>
              <a:rPr lang="ko-KR" altLang="en-US" sz="2000" b="1" err="1">
                <a:solidFill>
                  <a:srgbClr val="3F3F3F"/>
                </a:solidFill>
                <a:ea typeface="맑은 고딕"/>
              </a:rPr>
              <a:t>온습도</a:t>
            </a: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 센서)</a:t>
            </a:r>
            <a:endParaRPr lang="ko-KR" altLang="en-US" sz="2000" b="1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pic>
        <p:nvPicPr>
          <p:cNvPr id="2" name="그림 1" descr="스크린샷, 상징, 그래픽, 원이(가) 표시된 사진&#10;&#10;자동 생성된 설명">
            <a:extLst>
              <a:ext uri="{FF2B5EF4-FFF2-40B4-BE49-F238E27FC236}">
                <a16:creationId xmlns:a16="http://schemas.microsoft.com/office/drawing/2014/main" id="{51742E7C-FE66-1377-D459-82C5C514F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508" y="2761380"/>
            <a:ext cx="1190446" cy="1147314"/>
          </a:xfrm>
          <a:prstGeom prst="rect">
            <a:avLst/>
          </a:prstGeom>
        </p:spPr>
      </p:pic>
      <p:pic>
        <p:nvPicPr>
          <p:cNvPr id="3" name="그림 2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386A12B4-AE75-5CF4-7565-098EFC9FC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2724148"/>
            <a:ext cx="1417028" cy="1409702"/>
          </a:xfrm>
          <a:prstGeom prst="rect">
            <a:avLst/>
          </a:prstGeom>
        </p:spPr>
      </p:pic>
      <p:pic>
        <p:nvPicPr>
          <p:cNvPr id="8" name="그림 7" descr="클립아트, 그래픽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AD8BE4B9-3FE7-395D-D4FE-8562186F3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204" y="2862263"/>
            <a:ext cx="1133475" cy="1133475"/>
          </a:xfrm>
          <a:prstGeom prst="rect">
            <a:avLst/>
          </a:prstGeom>
        </p:spPr>
      </p:pic>
      <p:sp>
        <p:nvSpPr>
          <p:cNvPr id="15" name="TextBox 1">
            <a:extLst>
              <a:ext uri="{FF2B5EF4-FFF2-40B4-BE49-F238E27FC236}">
                <a16:creationId xmlns:a16="http://schemas.microsoft.com/office/drawing/2014/main" id="{69B267C3-297A-CB7A-CD62-9A5EA6F3E027}"/>
              </a:ext>
            </a:extLst>
          </p:cNvPr>
          <p:cNvSpPr txBox="1"/>
          <p:nvPr/>
        </p:nvSpPr>
        <p:spPr>
          <a:xfrm>
            <a:off x="5408939" y="4790333"/>
            <a:ext cx="2146519" cy="14178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latin typeface="맑은 고딕"/>
                <a:ea typeface="맑은 고딕"/>
              </a:rPr>
              <a:t>움직임 감지로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latin typeface="맑은 고딕"/>
                <a:ea typeface="맑은 고딕"/>
              </a:rPr>
              <a:t>조명 제어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latin typeface="맑은 고딕"/>
                <a:ea typeface="맑은 고딕"/>
              </a:rPr>
              <a:t>(</a:t>
            </a:r>
            <a:r>
              <a:rPr lang="ko-KR" sz="2000" b="1" err="1">
                <a:solidFill>
                  <a:srgbClr val="3F3F3F"/>
                </a:solidFill>
                <a:ea typeface="+mn-lt"/>
                <a:cs typeface="+mn-lt"/>
              </a:rPr>
              <a:t>PIR모션센서</a:t>
            </a:r>
            <a:r>
              <a:rPr lang="en-US" altLang="ko-KR" sz="2000" b="1">
                <a:solidFill>
                  <a:srgbClr val="3F3F3F"/>
                </a:solidFill>
                <a:ea typeface="+mn-lt"/>
                <a:cs typeface="+mn-lt"/>
              </a:rPr>
              <a:t>)</a:t>
            </a:r>
            <a:endParaRPr lang="ko-KR" altLang="en-US" sz="2000" b="1">
              <a:solidFill>
                <a:srgbClr val="3F3F3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778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1" grpId="0" animBg="1"/>
      <p:bldP spid="14" grpId="0" animBg="1"/>
      <p:bldP spid="19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9066880-EE86-4F46-7770-7B3968514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en-US" altLang="ko-KR" sz="3200" b="1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30377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스마트홈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</a:t>
            </a: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회로 제작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1BBA508-A067-994E-1B4A-5801C46756EF}"/>
              </a:ext>
            </a:extLst>
          </p:cNvPr>
          <p:cNvSpPr/>
          <p:nvPr/>
        </p:nvSpPr>
        <p:spPr>
          <a:xfrm>
            <a:off x="2267915" y="2265510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DAC4C9F-A65C-D6FA-13ED-82FEEC9A539B}"/>
              </a:ext>
            </a:extLst>
          </p:cNvPr>
          <p:cNvSpPr/>
          <p:nvPr/>
        </p:nvSpPr>
        <p:spPr>
          <a:xfrm>
            <a:off x="5390257" y="2311973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20EAAA6-F651-61B1-5A9B-D17465E5C9AE}"/>
              </a:ext>
            </a:extLst>
          </p:cNvPr>
          <p:cNvSpPr/>
          <p:nvPr/>
        </p:nvSpPr>
        <p:spPr>
          <a:xfrm>
            <a:off x="8498414" y="2311973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시계, 디지털 시계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2646BEF-B56F-A626-31C3-9B134F38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021" y="2857500"/>
            <a:ext cx="1181100" cy="1143000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DE79E4E7-C6CC-EDA4-400B-2428972A6D4D}"/>
              </a:ext>
            </a:extLst>
          </p:cNvPr>
          <p:cNvSpPr txBox="1"/>
          <p:nvPr/>
        </p:nvSpPr>
        <p:spPr>
          <a:xfrm>
            <a:off x="2282583" y="4796350"/>
            <a:ext cx="2146519" cy="49449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LED 벽시계</a:t>
            </a:r>
            <a:endParaRPr lang="ko-KR" altLang="en-US" sz="2000" b="1" dirty="0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8D9B0B-B699-593C-6993-8A9FA2F78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162" y="2783114"/>
            <a:ext cx="1291771" cy="1279676"/>
          </a:xfrm>
          <a:prstGeom prst="rect">
            <a:avLst/>
          </a:prstGeom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931BF971-1473-C510-15F8-B3F1A1A35577}"/>
              </a:ext>
            </a:extLst>
          </p:cNvPr>
          <p:cNvSpPr txBox="1"/>
          <p:nvPr/>
        </p:nvSpPr>
        <p:spPr>
          <a:xfrm>
            <a:off x="5403154" y="4790314"/>
            <a:ext cx="2146519" cy="96618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전등 제어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ea typeface="맑은 고딕"/>
              </a:rPr>
              <a:t>(조도 센서)</a:t>
            </a:r>
            <a:endParaRPr lang="ko-KR" altLang="en-US" sz="2000" b="1" dirty="0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pic>
        <p:nvPicPr>
          <p:cNvPr id="20" name="그림 19" descr="그래픽, 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FB26606-3151-1C05-D0C3-00C3D7743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687" y="2889402"/>
            <a:ext cx="1200150" cy="1200150"/>
          </a:xfrm>
          <a:prstGeom prst="rect">
            <a:avLst/>
          </a:prstGeom>
        </p:spPr>
      </p:pic>
      <p:sp>
        <p:nvSpPr>
          <p:cNvPr id="21" name="TextBox 1">
            <a:extLst>
              <a:ext uri="{FF2B5EF4-FFF2-40B4-BE49-F238E27FC236}">
                <a16:creationId xmlns:a16="http://schemas.microsoft.com/office/drawing/2014/main" id="{0156C81F-ECBE-757D-F0D6-EFDD0E113FA2}"/>
              </a:ext>
            </a:extLst>
          </p:cNvPr>
          <p:cNvSpPr txBox="1"/>
          <p:nvPr/>
        </p:nvSpPr>
        <p:spPr>
          <a:xfrm>
            <a:off x="8521021" y="4795102"/>
            <a:ext cx="2146519" cy="14178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스마트 전등</a:t>
            </a:r>
            <a:endParaRPr lang="ko-KR" altLang="en-US" sz="2000" b="1" err="1">
              <a:solidFill>
                <a:srgbClr val="3F3F3F"/>
              </a:solidFill>
              <a:latin typeface="Malgun Gothic"/>
              <a:ea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스위치 제어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(기존 프로젝트)</a:t>
            </a:r>
            <a:endParaRPr lang="ko-KR" altLang="en-US" sz="2000" b="1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2176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  <p:bldP spid="13" grpId="0"/>
      <p:bldP spid="17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9066880-EE86-4F46-7770-7B3968514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5953"/>
            <a:ext cx="12191999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CEA0D4-C131-9B64-AB90-286E8E3F5AE6}"/>
              </a:ext>
            </a:extLst>
          </p:cNvPr>
          <p:cNvSpPr/>
          <p:nvPr/>
        </p:nvSpPr>
        <p:spPr>
          <a:xfrm>
            <a:off x="1046768" y="510271"/>
            <a:ext cx="105103" cy="52183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09A1-7075-C5B3-D11D-E07AEF39155D}"/>
              </a:ext>
            </a:extLst>
          </p:cNvPr>
          <p:cNvSpPr txBox="1"/>
          <p:nvPr/>
        </p:nvSpPr>
        <p:spPr>
          <a:xfrm>
            <a:off x="1261175" y="483876"/>
            <a:ext cx="8794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>
                <a:solidFill>
                  <a:srgbClr val="000000"/>
                </a:solidFill>
                <a:ea typeface="+mn-lt"/>
                <a:cs typeface="+mn-lt"/>
              </a:rPr>
              <a:t>이주의 주요 개발 내용 </a:t>
            </a:r>
            <a:endParaRPr lang="ko-KR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BD83E-AEDD-2950-8069-02F2A40FE044}"/>
              </a:ext>
            </a:extLst>
          </p:cNvPr>
          <p:cNvSpPr txBox="1"/>
          <p:nvPr/>
        </p:nvSpPr>
        <p:spPr>
          <a:xfrm>
            <a:off x="1318903" y="1326257"/>
            <a:ext cx="7245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rgbClr val="FFC000"/>
                </a:solidFill>
                <a:ea typeface="+mn-lt"/>
                <a:cs typeface="+mn-lt"/>
              </a:rPr>
              <a:t>02</a:t>
            </a:r>
            <a:endParaRPr lang="en-US" altLang="ko-KR" sz="3200" b="1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D1E56-934A-0A35-6117-98EB0FA39950}"/>
              </a:ext>
            </a:extLst>
          </p:cNvPr>
          <p:cNvSpPr txBox="1"/>
          <p:nvPr/>
        </p:nvSpPr>
        <p:spPr>
          <a:xfrm>
            <a:off x="1930377" y="1307960"/>
            <a:ext cx="5796456" cy="574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스마트홈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</a:t>
            </a:r>
            <a:r>
              <a:rPr lang="ko-KR" altLang="en-US" sz="2400" b="1" err="1">
                <a:solidFill>
                  <a:srgbClr val="3F3F3F"/>
                </a:solidFill>
                <a:ea typeface="맑은 고딕"/>
              </a:rPr>
              <a:t>아두이노</a:t>
            </a:r>
            <a:r>
              <a:rPr lang="ko-KR" altLang="en-US" sz="2400" b="1">
                <a:solidFill>
                  <a:srgbClr val="3F3F3F"/>
                </a:solidFill>
                <a:ea typeface="맑은 고딕"/>
              </a:rPr>
              <a:t> 회로 제작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03D80-B235-166A-9C17-7B12C55E32F7}"/>
              </a:ext>
            </a:extLst>
          </p:cNvPr>
          <p:cNvSpPr txBox="1"/>
          <p:nvPr/>
        </p:nvSpPr>
        <p:spPr>
          <a:xfrm>
            <a:off x="1158417" y="5095547"/>
            <a:ext cx="2928572" cy="9561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스마트 </a:t>
            </a:r>
            <a:r>
              <a:rPr lang="ko-KR" altLang="en-US" sz="2000" b="1" err="1">
                <a:solidFill>
                  <a:srgbClr val="3F3F3F"/>
                </a:solidFill>
                <a:ea typeface="맑은 고딕"/>
              </a:rPr>
              <a:t>도어락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3F3F3F"/>
                </a:solidFill>
                <a:ea typeface="맑은 고딕"/>
              </a:rPr>
              <a:t>(RFID)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08AEE5-CA25-93E4-3811-47490102F337}"/>
              </a:ext>
            </a:extLst>
          </p:cNvPr>
          <p:cNvSpPr/>
          <p:nvPr/>
        </p:nvSpPr>
        <p:spPr>
          <a:xfrm>
            <a:off x="1518010" y="2567891"/>
            <a:ext cx="2182761" cy="2138302"/>
          </a:xfrm>
          <a:prstGeom prst="ellipse">
            <a:avLst/>
          </a:prstGeom>
          <a:solidFill>
            <a:srgbClr val="FFF2D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스크린샷, 상징, 그래픽, 원이(가) 표시된 사진&#10;&#10;자동 생성된 설명">
            <a:extLst>
              <a:ext uri="{FF2B5EF4-FFF2-40B4-BE49-F238E27FC236}">
                <a16:creationId xmlns:a16="http://schemas.microsoft.com/office/drawing/2014/main" id="{0D2B0783-6E77-000B-2F7D-0B7780A5E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603" y="3063761"/>
            <a:ext cx="1190446" cy="1147314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AD1E9F-6F94-876F-84E0-BA4D0A4CE467}"/>
              </a:ext>
            </a:extLst>
          </p:cNvPr>
          <p:cNvCxnSpPr/>
          <p:nvPr/>
        </p:nvCxnSpPr>
        <p:spPr>
          <a:xfrm flipH="1">
            <a:off x="4412342" y="2270276"/>
            <a:ext cx="16932" cy="40833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전자제품, 전자 공학, 회로 구성요소이(가) 표시된 사진&#10;&#10;자동 생성된 설명">
            <a:extLst>
              <a:ext uri="{FF2B5EF4-FFF2-40B4-BE49-F238E27FC236}">
                <a16:creationId xmlns:a16="http://schemas.microsoft.com/office/drawing/2014/main" id="{D6E4C1BD-B8FE-BEAF-76BA-925F09265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085114" y="1547960"/>
            <a:ext cx="3759199" cy="511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85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Microsoft Office PowerPoint</Application>
  <PresentationFormat>와이드스크린</PresentationFormat>
  <Paragraphs>124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은정 김</cp:lastModifiedBy>
  <cp:revision>213</cp:revision>
  <dcterms:created xsi:type="dcterms:W3CDTF">2023-12-04T07:52:50Z</dcterms:created>
  <dcterms:modified xsi:type="dcterms:W3CDTF">2023-12-06T00:06:21Z</dcterms:modified>
</cp:coreProperties>
</file>